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147375849" r:id="rId3"/>
    <p:sldId id="2147375794" r:id="rId4"/>
    <p:sldId id="2147375818" r:id="rId5"/>
    <p:sldId id="2147375819" r:id="rId6"/>
    <p:sldId id="2147375823" r:id="rId7"/>
    <p:sldId id="2147375824" r:id="rId8"/>
    <p:sldId id="2147375826" r:id="rId9"/>
    <p:sldId id="2147375827" r:id="rId10"/>
    <p:sldId id="2147375829" r:id="rId11"/>
    <p:sldId id="2145709595" r:id="rId12"/>
    <p:sldId id="2147375832" r:id="rId13"/>
    <p:sldId id="2147375844" r:id="rId14"/>
    <p:sldId id="2147375833" r:id="rId15"/>
    <p:sldId id="2147375834" r:id="rId16"/>
    <p:sldId id="2147375835" r:id="rId17"/>
    <p:sldId id="2147375837" r:id="rId18"/>
    <p:sldId id="2147375838" r:id="rId19"/>
    <p:sldId id="2147375847" r:id="rId20"/>
    <p:sldId id="2147375846" r:id="rId21"/>
    <p:sldId id="2147375845" r:id="rId22"/>
    <p:sldId id="2147375841" r:id="rId23"/>
    <p:sldId id="214737584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weets work" id="{8A4AB93A-4178-4244-ACE2-B7E7B34786A4}">
          <p14:sldIdLst>
            <p14:sldId id="2147375849"/>
            <p14:sldId id="2147375794"/>
            <p14:sldId id="2147375818"/>
            <p14:sldId id="2147375819"/>
          </p14:sldIdLst>
        </p14:section>
        <p14:section name="api" id="{01D2C457-75D5-49F3-8542-3049F0D1524A}">
          <p14:sldIdLst>
            <p14:sldId id="2147375823"/>
            <p14:sldId id="2147375824"/>
          </p14:sldIdLst>
        </p14:section>
        <p14:section name="filter" id="{BA93FFB0-8FBD-47AC-80A4-DFCDFC6A0F54}">
          <p14:sldIdLst>
            <p14:sldId id="2147375826"/>
            <p14:sldId id="2147375827"/>
          </p14:sldIdLst>
        </p14:section>
        <p14:section name="sentiment" id="{464996C1-C7B9-48D2-BAC8-28133B4F9A36}">
          <p14:sldIdLst>
            <p14:sldId id="2147375829"/>
            <p14:sldId id="2145709595"/>
            <p14:sldId id="2147375832"/>
            <p14:sldId id="2147375844"/>
          </p14:sldIdLst>
        </p14:section>
        <p14:section name="sentiment space" id="{FD37DC4B-A7F7-4740-835D-7775F82CD634}">
          <p14:sldIdLst>
            <p14:sldId id="2147375833"/>
            <p14:sldId id="2147375834"/>
            <p14:sldId id="2147375835"/>
            <p14:sldId id="2147375837"/>
          </p14:sldIdLst>
        </p14:section>
        <p14:section name="visualisation" id="{3446CF05-D741-41A4-A567-549A7CC61562}">
          <p14:sldIdLst>
            <p14:sldId id="2147375838"/>
            <p14:sldId id="2147375847"/>
            <p14:sldId id="2147375846"/>
            <p14:sldId id="2147375845"/>
          </p14:sldIdLst>
        </p14:section>
        <p14:section name="futuer" id="{57CFFC31-5745-453B-AEA4-FDE79FA3D354}">
          <p14:sldIdLst>
            <p14:sldId id="2147375841"/>
            <p14:sldId id="21473758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DE7206-D3A7-5D89-173A-EF1768B89449}" name="باسل القحطاني - Basel Alqahtani" initials="باسل" userId="S::bsqahtani@stats.gov.sa::51c1b271-92ac-4c2a-b41d-704cac3c04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CC7"/>
    <a:srgbClr val="FFFFFF"/>
    <a:srgbClr val="4453B3"/>
    <a:srgbClr val="00B2DD"/>
    <a:srgbClr val="21BC9D"/>
    <a:srgbClr val="32C27E"/>
    <a:srgbClr val="7CD19B"/>
    <a:srgbClr val="50CC44"/>
    <a:srgbClr val="0F95D2"/>
    <a:srgbClr val="F7D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.xml"/><Relationship Id="rId7" Type="http://schemas.openxmlformats.org/officeDocument/2006/relationships/oleObject" Target="../embeddings/oleObject1.bin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8.xml"/><Relationship Id="rId7" Type="http://schemas.openxmlformats.org/officeDocument/2006/relationships/oleObject" Target="../embeddings/oleObject1.bin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0.xml"/><Relationship Id="rId10" Type="http://schemas.openxmlformats.org/officeDocument/2006/relationships/image" Target="../media/image3.png"/><Relationship Id="rId4" Type="http://schemas.openxmlformats.org/officeDocument/2006/relationships/tags" Target="../tags/tag29.xml"/><Relationship Id="rId9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3.xml"/><Relationship Id="rId7" Type="http://schemas.openxmlformats.org/officeDocument/2006/relationships/oleObject" Target="../embeddings/oleObject3.bin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5.xml"/><Relationship Id="rId10" Type="http://schemas.openxmlformats.org/officeDocument/2006/relationships/image" Target="../media/image5.png"/><Relationship Id="rId4" Type="http://schemas.openxmlformats.org/officeDocument/2006/relationships/tags" Target="../tags/tag34.xml"/><Relationship Id="rId9" Type="http://schemas.openxmlformats.org/officeDocument/2006/relationships/image" Target="../media/image2.jp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3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microsoft.com/office/2007/relationships/hdphoto" Target="../media/hdphoto1.wdp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6.png"/><Relationship Id="rId5" Type="http://schemas.openxmlformats.org/officeDocument/2006/relationships/tags" Target="../tags/tag46.xml"/><Relationship Id="rId10" Type="http://schemas.openxmlformats.org/officeDocument/2006/relationships/image" Target="../media/image4.emf"/><Relationship Id="rId4" Type="http://schemas.openxmlformats.org/officeDocument/2006/relationships/tags" Target="../tags/tag45.xml"/><Relationship Id="rId9" Type="http://schemas.openxmlformats.org/officeDocument/2006/relationships/oleObject" Target="../embeddings/oleObject5.bin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microsoft.com/office/2007/relationships/hdphoto" Target="../media/hdphoto1.wdp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6.png"/><Relationship Id="rId5" Type="http://schemas.openxmlformats.org/officeDocument/2006/relationships/tags" Target="../tags/tag53.xml"/><Relationship Id="rId10" Type="http://schemas.openxmlformats.org/officeDocument/2006/relationships/image" Target="../media/image4.emf"/><Relationship Id="rId4" Type="http://schemas.openxmlformats.org/officeDocument/2006/relationships/tags" Target="../tags/tag52.xml"/><Relationship Id="rId9" Type="http://schemas.openxmlformats.org/officeDocument/2006/relationships/oleObject" Target="../embeddings/oleObject6.bin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microsoft.com/office/2007/relationships/hdphoto" Target="../media/hdphoto1.wdp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6.png"/><Relationship Id="rId5" Type="http://schemas.openxmlformats.org/officeDocument/2006/relationships/tags" Target="../tags/tag60.xml"/><Relationship Id="rId10" Type="http://schemas.openxmlformats.org/officeDocument/2006/relationships/image" Target="../media/image4.emf"/><Relationship Id="rId4" Type="http://schemas.openxmlformats.org/officeDocument/2006/relationships/tags" Target="../tags/tag59.xml"/><Relationship Id="rId9" Type="http://schemas.openxmlformats.org/officeDocument/2006/relationships/oleObject" Target="../embeddings/oleObject7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tags" Target="../tags/tag7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9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10" Type="http://schemas.openxmlformats.org/officeDocument/2006/relationships/image" Target="../media/image1.emf"/><Relationship Id="rId4" Type="http://schemas.openxmlformats.org/officeDocument/2006/relationships/tags" Target="../tags/tag84.xml"/><Relationship Id="rId9" Type="http://schemas.openxmlformats.org/officeDocument/2006/relationships/oleObject" Target="../embeddings/oleObject11.bin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3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4.emf"/><Relationship Id="rId5" Type="http://schemas.openxmlformats.org/officeDocument/2006/relationships/tags" Target="../tags/tag92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91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3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4.emf"/><Relationship Id="rId5" Type="http://schemas.openxmlformats.org/officeDocument/2006/relationships/tags" Target="../tags/tag100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99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3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4.emf"/><Relationship Id="rId5" Type="http://schemas.openxmlformats.org/officeDocument/2006/relationships/tags" Target="../tags/tag108.xml"/><Relationship Id="rId10" Type="http://schemas.openxmlformats.org/officeDocument/2006/relationships/oleObject" Target="../embeddings/oleObject14.bin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3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4.emf"/><Relationship Id="rId5" Type="http://schemas.openxmlformats.org/officeDocument/2006/relationships/tags" Target="../tags/tag116.xml"/><Relationship Id="rId10" Type="http://schemas.openxmlformats.org/officeDocument/2006/relationships/oleObject" Target="../embeddings/oleObject15.bin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3.png"/><Relationship Id="rId5" Type="http://schemas.openxmlformats.org/officeDocument/2006/relationships/tags" Target="../tags/tag124.xml"/><Relationship Id="rId10" Type="http://schemas.openxmlformats.org/officeDocument/2006/relationships/image" Target="../media/image4.emf"/><Relationship Id="rId4" Type="http://schemas.openxmlformats.org/officeDocument/2006/relationships/tags" Target="../tags/tag123.xml"/><Relationship Id="rId9" Type="http://schemas.openxmlformats.org/officeDocument/2006/relationships/oleObject" Target="../embeddings/oleObject16.bin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tags" Target="../tags/tag12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3.png"/><Relationship Id="rId5" Type="http://schemas.openxmlformats.org/officeDocument/2006/relationships/tags" Target="../tags/tag131.xml"/><Relationship Id="rId10" Type="http://schemas.openxmlformats.org/officeDocument/2006/relationships/image" Target="../media/image7.png"/><Relationship Id="rId4" Type="http://schemas.openxmlformats.org/officeDocument/2006/relationships/tags" Target="../tags/tag130.xml"/><Relationship Id="rId9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35.xml"/><Relationship Id="rId7" Type="http://schemas.openxmlformats.org/officeDocument/2006/relationships/image" Target="../media/image1.emf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oleObject" Target="../embeddings/oleObject18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6.xml"/><Relationship Id="rId9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39.xml"/><Relationship Id="rId7" Type="http://schemas.openxmlformats.org/officeDocument/2006/relationships/image" Target="../media/image1.emf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oleObject" Target="../embeddings/oleObject19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E232-A120-E218-036A-DA2F868AA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E9568-DC8B-D3ED-140C-13891C2AB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E624F-C992-2406-A696-4811C1FA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9656F-B25A-4B50-6B4F-56B948FE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DF9B-5D2A-141B-AE40-0234F46C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6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3DAA-A939-8A30-2F08-625E136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3B84C-3118-EA6F-9A63-9C1E29D29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B9DC9-612B-F7E3-4AB4-0E26431E9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5636C-59DB-8921-4AC9-58A81B30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C9170-B84F-DED7-A97A-043A1564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38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AAC92-C6FD-AD8A-4819-463FB2651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C5F83-AD6D-EF75-7DB8-FECA8209B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5B6A6-6CC6-0247-2878-9399EC34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909A4-C6EF-9761-665E-4087FF05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B8A5D-DD7D-5093-547A-371C9024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27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8939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CEC58-DE4D-4BD9-89A1-A2C52B5CF5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FF2698-9D42-4762-B39F-EF94603DE482}"/>
              </a:ext>
            </a:extLst>
          </p:cNvPr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474720" y="1314110"/>
            <a:ext cx="4596217" cy="1553017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8800046-C568-4328-952E-3F2B2CEC60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auto">
          <a:xfrm>
            <a:off x="3538267" y="3257357"/>
            <a:ext cx="7740474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algn="r" rtl="1">
              <a:defRPr lang="en-US" sz="4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7" name="Documenttype">
            <a:extLst>
              <a:ext uri="{FF2B5EF4-FFF2-40B4-BE49-F238E27FC236}">
                <a16:creationId xmlns:a16="http://schemas.microsoft.com/office/drawing/2014/main" id="{B371E56B-C7F2-4B87-9171-35A50C652768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 bwMode="auto">
          <a:xfrm>
            <a:off x="4353557" y="5293907"/>
            <a:ext cx="6925184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r" rtl="1">
              <a:def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EA82CD1B-1D25-4E0B-A8AF-FD8B49C4C77A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 bwMode="auto">
          <a:xfrm>
            <a:off x="4353557" y="4859944"/>
            <a:ext cx="6925184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r" rtl="1">
              <a:def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CDE405-EB46-4015-9E3F-12FA7C0149BA}"/>
              </a:ext>
            </a:extLst>
          </p:cNvPr>
          <p:cNvCxnSpPr/>
          <p:nvPr userDrawn="1"/>
        </p:nvCxnSpPr>
        <p:spPr bwMode="ltGray">
          <a:xfrm flipH="1">
            <a:off x="3537126" y="4733757"/>
            <a:ext cx="7741615" cy="0"/>
          </a:xfrm>
          <a:prstGeom prst="line">
            <a:avLst/>
          </a:prstGeom>
          <a:noFill/>
          <a:ln w="38100" cap="flat" cmpd="sng" algn="ctr">
            <a:solidFill>
              <a:srgbClr val="335B74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95088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9879" y="243671"/>
            <a:ext cx="8012695" cy="675205"/>
          </a:xfrm>
        </p:spPr>
        <p:txBody>
          <a:bodyPr/>
          <a:lstStyle/>
          <a:p>
            <a:r>
              <a:rPr lang="ar-SA" noProof="0"/>
              <a:t>عنوان العرض</a:t>
            </a:r>
            <a:endParaRPr lang="x-none" noProof="0"/>
          </a:p>
        </p:txBody>
      </p:sp>
      <p:sp>
        <p:nvSpPr>
          <p:cNvPr id="14" name="Chart Placeholder 6"/>
          <p:cNvSpPr>
            <a:spLocks noGrp="1"/>
          </p:cNvSpPr>
          <p:nvPr>
            <p:ph type="chart" sz="quarter" idx="19" hasCustomPrompt="1"/>
          </p:nvPr>
        </p:nvSpPr>
        <p:spPr>
          <a:xfrm>
            <a:off x="939803" y="1513420"/>
            <a:ext cx="10361084" cy="4529667"/>
          </a:xfrm>
        </p:spPr>
        <p:txBody>
          <a:bodyPr anchor="t" anchorCtr="0"/>
          <a:lstStyle>
            <a:lvl1pPr marL="0" indent="0" algn="r" defTabSz="457200" rtl="1" eaLnBrk="1" latinLnBrk="0" hangingPunct="1">
              <a:spcBef>
                <a:spcPts val="600"/>
              </a:spcBef>
              <a:buFont typeface="Arial"/>
              <a:buNone/>
              <a:defRPr baseline="0"/>
            </a:lvl1pPr>
          </a:lstStyle>
          <a:p>
            <a:pPr marL="0" indent="0" algn="r" defTabSz="457200" rtl="1" eaLnBrk="1" latinLnBrk="0" hangingPunct="1">
              <a:spcBef>
                <a:spcPts val="600"/>
              </a:spcBef>
              <a:buFont typeface="Arial"/>
              <a:buNone/>
            </a:pPr>
            <a:r>
              <a:rPr lang="ar-SA" noProof="0"/>
              <a:t>انقر لإضافة مخطط بياني</a:t>
            </a:r>
            <a:endParaRPr lang="x-none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521084A-6EA5-894E-B213-71D8A87F0F93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24D25EF-9502-084C-AE9A-054DF3B003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3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8939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CEC58-DE4D-4BD9-89A1-A2C52B5CF5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FF2698-9D42-4762-B39F-EF94603DE482}"/>
              </a:ext>
            </a:extLst>
          </p:cNvPr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474720" y="1314110"/>
            <a:ext cx="4596217" cy="1553017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8800046-C568-4328-952E-3F2B2CEC60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auto">
          <a:xfrm>
            <a:off x="3538267" y="3257357"/>
            <a:ext cx="7740474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algn="r" rtl="1">
              <a:defRPr lang="en-US" sz="4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7" name="Documenttype">
            <a:extLst>
              <a:ext uri="{FF2B5EF4-FFF2-40B4-BE49-F238E27FC236}">
                <a16:creationId xmlns:a16="http://schemas.microsoft.com/office/drawing/2014/main" id="{B371E56B-C7F2-4B87-9171-35A50C652768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 bwMode="auto">
          <a:xfrm>
            <a:off x="4353557" y="5293907"/>
            <a:ext cx="6925184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r" rtl="1">
              <a:def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EA82CD1B-1D25-4E0B-A8AF-FD8B49C4C77A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 bwMode="auto">
          <a:xfrm>
            <a:off x="4353557" y="4859944"/>
            <a:ext cx="6925184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r" rtl="1">
              <a:def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CDE405-EB46-4015-9E3F-12FA7C0149BA}"/>
              </a:ext>
            </a:extLst>
          </p:cNvPr>
          <p:cNvCxnSpPr/>
          <p:nvPr userDrawn="1"/>
        </p:nvCxnSpPr>
        <p:spPr bwMode="ltGray">
          <a:xfrm flipH="1">
            <a:off x="3537126" y="4733757"/>
            <a:ext cx="7741615" cy="0"/>
          </a:xfrm>
          <a:prstGeom prst="line">
            <a:avLst/>
          </a:prstGeom>
          <a:noFill/>
          <a:ln w="38100" cap="flat" cmpd="sng" algn="ctr">
            <a:solidFill>
              <a:srgbClr val="335B74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26231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1097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0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CEC58-DE4D-4BD9-89A1-A2C52B5CF5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00B678-773D-4E43-B7C3-31AC55A07ECD}"/>
              </a:ext>
            </a:extLst>
          </p:cNvPr>
          <p:cNvCxnSpPr/>
          <p:nvPr userDrawn="1"/>
        </p:nvCxnSpPr>
        <p:spPr bwMode="ltGray">
          <a:xfrm>
            <a:off x="3535985" y="4733757"/>
            <a:ext cx="7741615" cy="0"/>
          </a:xfrm>
          <a:prstGeom prst="line">
            <a:avLst/>
          </a:prstGeom>
          <a:noFill/>
          <a:ln w="38100" cap="flat" cmpd="sng" algn="ctr">
            <a:solidFill>
              <a:srgbClr val="335B74"/>
            </a:solidFill>
            <a:prstDash val="solid"/>
          </a:ln>
          <a:effectLst/>
        </p:spPr>
      </p:cxnSp>
      <p:sp>
        <p:nvSpPr>
          <p:cNvPr id="6" name="Title">
            <a:extLst>
              <a:ext uri="{FF2B5EF4-FFF2-40B4-BE49-F238E27FC236}">
                <a16:creationId xmlns:a16="http://schemas.microsoft.com/office/drawing/2014/main" id="{FC4EAEEE-AEF1-474D-A55D-ECBF23F6223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auto">
          <a:xfrm>
            <a:off x="3537126" y="3257357"/>
            <a:ext cx="7740474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algn="r" rtl="0">
              <a:defRPr lang="en-US" sz="4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Documenttype">
            <a:extLst>
              <a:ext uri="{FF2B5EF4-FFF2-40B4-BE49-F238E27FC236}">
                <a16:creationId xmlns:a16="http://schemas.microsoft.com/office/drawing/2014/main" id="{04E0A9A4-B178-432C-A6CA-224624314920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 bwMode="auto">
          <a:xfrm>
            <a:off x="4352416" y="5293907"/>
            <a:ext cx="6925184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r" rtl="0">
              <a:def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Edit date or title/role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C3AEF1C1-1A62-40CF-BB52-5B2906165562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 bwMode="auto">
          <a:xfrm>
            <a:off x="4352416" y="4859944"/>
            <a:ext cx="6925184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r" rtl="0">
              <a:def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4" name="Picture 88" descr="شعار الهيئة | الهيئة العامة للإحصاء">
            <a:extLst>
              <a:ext uri="{FF2B5EF4-FFF2-40B4-BE49-F238E27FC236}">
                <a16:creationId xmlns:a16="http://schemas.microsoft.com/office/drawing/2014/main" id="{B336A8A5-C16E-4249-B3A3-6E0A80C646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502" y="1275199"/>
            <a:ext cx="4847435" cy="166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5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87295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13" imgH="416" progId="TCLayout.ActiveDocument.1">
                  <p:embed/>
                </p:oleObj>
              </mc:Choice>
              <mc:Fallback>
                <p:oleObj name="think-cell Slide" r:id="rId8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0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307336" y="519011"/>
            <a:ext cx="9234472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2307336" y="884725"/>
            <a:ext cx="9234472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rtl="0">
              <a:defRPr lang="en-US" sz="1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50ADF8-4643-4F0D-B548-BCB5F6A0286C}"/>
              </a:ext>
            </a:extLst>
          </p:cNvPr>
          <p:cNvCxnSpPr>
            <a:cxnSpLocks/>
          </p:cNvCxnSpPr>
          <p:nvPr userDrawn="1"/>
        </p:nvCxnSpPr>
        <p:spPr>
          <a:xfrm flipH="1">
            <a:off x="228600" y="1175386"/>
            <a:ext cx="1131321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296790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81288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0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307336" y="519011"/>
            <a:ext cx="9234472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2307336" y="884725"/>
            <a:ext cx="9234472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rtl="0">
              <a:defRPr lang="en-US" sz="1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BF4EB34-3A95-48FF-8553-145899FC5D92}"/>
              </a:ext>
            </a:extLst>
          </p:cNvPr>
          <p:cNvSpPr>
            <a:spLocks/>
          </p:cNvSpPr>
          <p:nvPr userDrawn="1"/>
        </p:nvSpPr>
        <p:spPr>
          <a:xfrm>
            <a:off x="7522" y="2116"/>
            <a:ext cx="12184478" cy="6855884"/>
          </a:xfrm>
          <a:prstGeom prst="rect">
            <a:avLst/>
          </a:prstGeom>
          <a:gradFill>
            <a:gsLst>
              <a:gs pos="6000">
                <a:srgbClr val="335B74"/>
              </a:gs>
              <a:gs pos="100000">
                <a:srgbClr val="01A9E2"/>
              </a:gs>
            </a:gsLst>
            <a:lin ang="5400000" scaled="1"/>
          </a:gra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07759-3C96-4DAD-A102-4D1F8B108B9A}"/>
              </a:ext>
            </a:extLst>
          </p:cNvPr>
          <p:cNvCxnSpPr/>
          <p:nvPr userDrawn="1"/>
        </p:nvCxnSpPr>
        <p:spPr>
          <a:xfrm flipH="1">
            <a:off x="482665" y="1175386"/>
            <a:ext cx="11162121" cy="0"/>
          </a:xfrm>
          <a:prstGeom prst="line">
            <a:avLst/>
          </a:prstGeom>
          <a:noFill/>
          <a:ln w="6350" cap="flat" cmpd="sng" algn="ctr">
            <a:solidFill>
              <a:srgbClr val="DFE3E5"/>
            </a:solidFill>
            <a:prstDash val="solid"/>
            <a:miter lim="800000"/>
            <a:tailEnd type="non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A9025-3A95-47A6-A968-B5A69D8070BC}"/>
              </a:ext>
            </a:extLst>
          </p:cNvPr>
          <p:cNvPicPr>
            <a:picLocks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490428" y="434996"/>
            <a:ext cx="1848056" cy="62444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E693BC2A-52AE-4BEC-8F79-136092E06763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0946003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795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65235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0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307336" y="519011"/>
            <a:ext cx="9234472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2307336" y="884725"/>
            <a:ext cx="9234472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rtl="0">
              <a:defRPr lang="en-US" sz="1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BF4EB34-3A95-48FF-8553-145899FC5D92}"/>
              </a:ext>
            </a:extLst>
          </p:cNvPr>
          <p:cNvSpPr>
            <a:spLocks/>
          </p:cNvSpPr>
          <p:nvPr userDrawn="1"/>
        </p:nvSpPr>
        <p:spPr>
          <a:xfrm>
            <a:off x="7522" y="2116"/>
            <a:ext cx="8770718" cy="6855884"/>
          </a:xfrm>
          <a:prstGeom prst="rect">
            <a:avLst/>
          </a:prstGeom>
          <a:gradFill>
            <a:gsLst>
              <a:gs pos="6000">
                <a:srgbClr val="335B74"/>
              </a:gs>
              <a:gs pos="100000">
                <a:srgbClr val="01A9E2"/>
              </a:gs>
            </a:gsLst>
            <a:lin ang="5400000" scaled="1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07759-3C96-4DAD-A102-4D1F8B108B9A}"/>
              </a:ext>
            </a:extLst>
          </p:cNvPr>
          <p:cNvCxnSpPr>
            <a:cxnSpLocks/>
          </p:cNvCxnSpPr>
          <p:nvPr userDrawn="1"/>
        </p:nvCxnSpPr>
        <p:spPr>
          <a:xfrm flipH="1">
            <a:off x="482666" y="1175386"/>
            <a:ext cx="7903509" cy="0"/>
          </a:xfrm>
          <a:prstGeom prst="line">
            <a:avLst/>
          </a:prstGeom>
          <a:noFill/>
          <a:ln w="6350" cap="flat" cmpd="sng" algn="ctr">
            <a:solidFill>
              <a:srgbClr val="DFE3E5"/>
            </a:solidFill>
            <a:prstDash val="solid"/>
            <a:miter lim="800000"/>
            <a:tailEnd type="non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A9025-3A95-47A6-A968-B5A69D8070BC}"/>
              </a:ext>
            </a:extLst>
          </p:cNvPr>
          <p:cNvPicPr>
            <a:picLocks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490428" y="434996"/>
            <a:ext cx="1848056" cy="62444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E693BC2A-52AE-4BEC-8F79-136092E06763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0946003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2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30A3F26F-AF18-4064-97C0-F0ADCA75681D}"/>
              </a:ext>
            </a:extLst>
          </p:cNvPr>
          <p:cNvSpPr>
            <a:spLocks/>
          </p:cNvSpPr>
          <p:nvPr userDrawn="1"/>
        </p:nvSpPr>
        <p:spPr>
          <a:xfrm>
            <a:off x="0" y="2116"/>
            <a:ext cx="3413760" cy="6855884"/>
          </a:xfrm>
          <a:prstGeom prst="rect">
            <a:avLst/>
          </a:prstGeom>
          <a:gradFill>
            <a:gsLst>
              <a:gs pos="6000">
                <a:srgbClr val="335B74"/>
              </a:gs>
              <a:gs pos="100000">
                <a:srgbClr val="01A9E2"/>
              </a:gs>
            </a:gsLst>
            <a:lin ang="5400000" scaled="1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30994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0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307336" y="519011"/>
            <a:ext cx="9234472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lvl1pPr algn="r" rtl="0">
              <a:def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2307336" y="884725"/>
            <a:ext cx="9234472" cy="2769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lang="en-US" sz="1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07759-3C96-4DAD-A102-4D1F8B108B9A}"/>
              </a:ext>
            </a:extLst>
          </p:cNvPr>
          <p:cNvCxnSpPr>
            <a:cxnSpLocks/>
          </p:cNvCxnSpPr>
          <p:nvPr userDrawn="1"/>
        </p:nvCxnSpPr>
        <p:spPr>
          <a:xfrm flipH="1">
            <a:off x="3638299" y="1175386"/>
            <a:ext cx="7903509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  <a:tailEnd type="non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A9025-3A95-47A6-A968-B5A69D8070BC}"/>
              </a:ext>
            </a:extLst>
          </p:cNvPr>
          <p:cNvPicPr>
            <a:picLocks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490428" y="434996"/>
            <a:ext cx="1848056" cy="62444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E693BC2A-52AE-4BEC-8F79-136092E06763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0946003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3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E37B-BB46-E4B6-7315-5AAA494E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7863-4E53-D76C-6FB8-C2B9EC0C2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D7B39-E607-5FDC-BCD9-C0EA0B45A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F584D-2ACC-C323-4A47-5478E826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96668-E103-6F7C-B321-E4C1D0C4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25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5356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694944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lnSpc>
                <a:spcPct val="90000"/>
              </a:lnSpc>
              <a:defRPr>
                <a:ln w="6350" cap="flat">
                  <a:noFill/>
                  <a:miter lim="800000"/>
                </a:ln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0946003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524385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0670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0946003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87052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3430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vert="horz" anchor="b">
            <a:noAutofit/>
          </a:bodyPr>
          <a:lstStyle>
            <a:lvl1pPr rtl="0">
              <a:lnSpc>
                <a:spcPct val="100000"/>
              </a:lnSpc>
              <a:defRPr sz="44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0946003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833140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4406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 rtl="0">
              <a:lnSpc>
                <a:spcPct val="105000"/>
              </a:lnSpc>
              <a:defRPr sz="34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rtl="0">
              <a:buNone/>
              <a:defRPr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0946003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6640074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781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174861" y="2744369"/>
            <a:ext cx="2514600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9174861" y="3659644"/>
            <a:ext cx="251460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ltGray">
          <a:xfrm flipH="1">
            <a:off x="0" y="0"/>
            <a:ext cx="8778240" cy="6858000"/>
          </a:xfrm>
          <a:prstGeom prst="rect">
            <a:avLst/>
          </a:prstGeom>
          <a:solidFill>
            <a:srgbClr val="DCE8F0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 flipH="1">
            <a:off x="920496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89983-AA43-4B97-8B8F-AE8ED6C854D6}"/>
              </a:ext>
            </a:extLst>
          </p:cNvPr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92686" y="434996"/>
            <a:ext cx="1848056" cy="6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29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8053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0" y="2744369"/>
            <a:ext cx="3307461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8382000" y="3659644"/>
            <a:ext cx="33074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ltGray">
          <a:xfrm flipH="1">
            <a:off x="0" y="0"/>
            <a:ext cx="7827264" cy="6858000"/>
          </a:xfrm>
          <a:prstGeom prst="rect">
            <a:avLst/>
          </a:prstGeom>
          <a:solidFill>
            <a:srgbClr val="DCE8F0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 flipH="1">
            <a:off x="920496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89983-AA43-4B97-8B8F-AE8ED6C854D6}"/>
              </a:ext>
            </a:extLst>
          </p:cNvPr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92686" y="434996"/>
            <a:ext cx="1848056" cy="6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853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3459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394070" y="519011"/>
            <a:ext cx="5540755" cy="38472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8382000" y="3659644"/>
            <a:ext cx="33074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ltGray">
          <a:xfrm flipH="1">
            <a:off x="0" y="0"/>
            <a:ext cx="6099048" cy="6858000"/>
          </a:xfrm>
          <a:prstGeom prst="rect">
            <a:avLst/>
          </a:prstGeom>
          <a:solidFill>
            <a:srgbClr val="DCE8F0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 flipH="1">
            <a:off x="920496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89983-AA43-4B97-8B8F-AE8ED6C854D6}"/>
              </a:ext>
            </a:extLst>
          </p:cNvPr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92686" y="434996"/>
            <a:ext cx="1848056" cy="6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80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8136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714493" y="519011"/>
            <a:ext cx="6967728" cy="38472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8382000" y="3659644"/>
            <a:ext cx="33074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ltGray">
          <a:xfrm flipH="1">
            <a:off x="0" y="0"/>
            <a:ext cx="4361688" cy="6858000"/>
          </a:xfrm>
          <a:prstGeom prst="rect">
            <a:avLst/>
          </a:prstGeom>
          <a:solidFill>
            <a:srgbClr val="DCE8F0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 flipH="1">
            <a:off x="920496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89983-AA43-4B97-8B8F-AE8ED6C854D6}"/>
              </a:ext>
            </a:extLst>
          </p:cNvPr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92686" y="434996"/>
            <a:ext cx="1848056" cy="6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440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22387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803270" y="333920"/>
            <a:ext cx="6967728" cy="38472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803270" y="782437"/>
            <a:ext cx="79187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/>
        </p:nvSpPr>
        <p:spPr bwMode="ltGray">
          <a:xfrm flipH="1">
            <a:off x="0" y="0"/>
            <a:ext cx="3410584" cy="6858000"/>
          </a:xfrm>
          <a:prstGeom prst="rect">
            <a:avLst/>
          </a:prstGeom>
          <a:solidFill>
            <a:srgbClr val="DCE8F0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 flipH="1">
            <a:off x="920496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89983-AA43-4B97-8B8F-AE8ED6C854D6}"/>
              </a:ext>
            </a:extLst>
          </p:cNvPr>
          <p:cNvPicPr>
            <a:picLocks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92686" y="434996"/>
            <a:ext cx="1848056" cy="6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53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56439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0946003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5171"/>
            <a:ext cx="9234472" cy="989512"/>
          </a:xfrm>
        </p:spPr>
        <p:txBody>
          <a:bodyPr vert="horz">
            <a:noAutofit/>
          </a:bodyPr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6" name="Picture 2" descr="G:\New_work\Word\Links\line_02.png">
            <a:extLst>
              <a:ext uri="{FF2B5EF4-FFF2-40B4-BE49-F238E27FC236}">
                <a16:creationId xmlns:a16="http://schemas.microsoft.com/office/drawing/2014/main" id="{8A3763F5-52FC-4C4D-840B-9CAAE75CFC2A}"/>
              </a:ext>
            </a:extLst>
          </p:cNvPr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920496" y="6432920"/>
            <a:ext cx="10351008" cy="3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447B5C-E41D-401F-B7C5-0B8E1CC91E42}"/>
              </a:ext>
            </a:extLst>
          </p:cNvPr>
          <p:cNvCxnSpPr/>
          <p:nvPr userDrawn="1"/>
        </p:nvCxnSpPr>
        <p:spPr bwMode="ltGray">
          <a:xfrm>
            <a:off x="-4813" y="1229531"/>
            <a:ext cx="11276316" cy="0"/>
          </a:xfrm>
          <a:prstGeom prst="line">
            <a:avLst/>
          </a:prstGeom>
          <a:noFill/>
          <a:ln w="12700" cap="flat" cmpd="sng" algn="ctr">
            <a:solidFill>
              <a:srgbClr val="335B74"/>
            </a:solidFill>
            <a:prstDash val="solid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4442F50-0B2A-4CBD-9A82-B9B24C19E207}"/>
              </a:ext>
            </a:extLst>
          </p:cNvPr>
          <p:cNvPicPr>
            <a:picLocks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9951258" y="434996"/>
            <a:ext cx="1848056" cy="6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4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C49E-2F36-A75D-691F-7CC6FD755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DD308-0222-9CFC-B61D-B7C6A67F6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421EA-CC65-CA0A-1279-97B8A8EC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57FBE-F8D7-C4C8-5261-C030BE83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A51F9-CC9A-1B1D-56F9-C7640AA8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6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7950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0946003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920496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2" name="Picture 2" descr="G:\New_work\Word\Links\line_02.png">
            <a:extLst>
              <a:ext uri="{FF2B5EF4-FFF2-40B4-BE49-F238E27FC236}">
                <a16:creationId xmlns:a16="http://schemas.microsoft.com/office/drawing/2014/main" id="{724AEF42-C66F-42F2-9143-137943CF3974}"/>
              </a:ext>
            </a:extLst>
          </p:cNvPr>
          <p:cNvPicPr>
            <a:picLocks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920496" y="6432920"/>
            <a:ext cx="10351008" cy="3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7D1DF1-AD4E-4405-BF97-357F408E7474}"/>
              </a:ext>
            </a:extLst>
          </p:cNvPr>
          <p:cNvCxnSpPr/>
          <p:nvPr userDrawn="1"/>
        </p:nvCxnSpPr>
        <p:spPr bwMode="ltGray">
          <a:xfrm>
            <a:off x="-4813" y="1181906"/>
            <a:ext cx="11276316" cy="0"/>
          </a:xfrm>
          <a:prstGeom prst="line">
            <a:avLst/>
          </a:prstGeom>
          <a:noFill/>
          <a:ln w="12700" cap="flat" cmpd="sng" algn="ctr">
            <a:solidFill>
              <a:srgbClr val="335B74"/>
            </a:solidFill>
            <a:prstDash val="soli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B51C0C-534D-49BE-B1FC-84BB2B6788DD}"/>
              </a:ext>
            </a:extLst>
          </p:cNvPr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9951258" y="434996"/>
            <a:ext cx="1848056" cy="6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848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98643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11AA981-E92C-4506-9C1F-7154BF77E49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0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58DF8A4-71A0-468F-AFB7-807854B7E41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551941" y="3090446"/>
            <a:ext cx="8214688" cy="6771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rtl="0">
              <a:defRPr lang="en-US" sz="4400" b="0" cap="all" baseline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F4244-3098-4DCE-A761-CADB55B58179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39762" y="5475242"/>
            <a:ext cx="2993438" cy="10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52AD-629E-5104-FFE7-0D5B0356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ED380-C31D-982E-5DCD-0996EFE30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D0AE6-8907-B5A1-129F-DE0F3C9ED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7B380-C4E8-2A4A-7364-FFB1E07B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50AF3-DF2F-8F05-ABAA-7D696402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CA3D8-2E8B-B071-518E-9E78B64E9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8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DA81-BC4B-2E38-8CFF-36B31FA6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AB8FC-4F43-65BE-41C8-91F6F6FC4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4C1A6-865F-1913-870A-BA744EA88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9B7F1-3BDD-1C37-0804-ACCA8E41B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CD3181-8ED8-FC5B-7C79-199EAF54B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59818-6B8F-E8B5-61A8-30663264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F603F-DC41-140F-ADB0-5996F556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E82C-6568-2B71-6032-E5BF8735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1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D9FB-1BBC-E5A2-2026-5BA7760C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A1F15-FDF6-0EF4-07B5-AFF53FD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F910F-6E83-52E4-ED3D-D7599F54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38E69-53E7-81A0-E7D6-C6C7681A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1FD6C-EF3B-251F-00CA-4E1722B59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58B6B-F2AD-02C4-0A86-FEE083C2D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E8A6F-4A21-8E0E-6842-1C3F9510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0973-EA6E-AB90-E216-1B5CBCD4D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97A9E-5B44-944C-E9E5-94811508F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3E00A-DBD8-4154-9CB9-3D4F28B69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70180-3268-5226-F37A-E08B38CC9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DF006-1359-3474-3D9F-C19C2B71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74F8F-ECA2-8C58-36F5-F6B7850F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9769-76AA-FEA7-9EE4-3CD16844F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455F30-238E-62FE-839C-511532BDD4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F59BC-0A7A-6FB6-F578-0323C7AE6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27F-F745-A2AA-D9D2-935E7F90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9BD63-7239-9AD7-EEA8-C65C602E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C74EF-369D-BF8E-9110-BF7B3CF6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2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tags" Target="../tags/tag12.xml"/><Relationship Id="rId39" Type="http://schemas.openxmlformats.org/officeDocument/2006/relationships/tags" Target="../tags/tag25.xml"/><Relationship Id="rId3" Type="http://schemas.openxmlformats.org/officeDocument/2006/relationships/slideLayout" Target="../slideLayouts/slideLayout16.xml"/><Relationship Id="rId21" Type="http://schemas.openxmlformats.org/officeDocument/2006/relationships/tags" Target="../tags/tag7.xml"/><Relationship Id="rId34" Type="http://schemas.openxmlformats.org/officeDocument/2006/relationships/tags" Target="../tags/tag20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ags" Target="../tags/tag11.xml"/><Relationship Id="rId33" Type="http://schemas.openxmlformats.org/officeDocument/2006/relationships/tags" Target="../tags/tag19.xml"/><Relationship Id="rId38" Type="http://schemas.openxmlformats.org/officeDocument/2006/relationships/tags" Target="../tags/tag24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ags" Target="../tags/tag6.xml"/><Relationship Id="rId29" Type="http://schemas.openxmlformats.org/officeDocument/2006/relationships/tags" Target="../tags/tag15.xml"/><Relationship Id="rId41" Type="http://schemas.openxmlformats.org/officeDocument/2006/relationships/image" Target="../media/image4.emf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ags" Target="../tags/tag10.xml"/><Relationship Id="rId32" Type="http://schemas.openxmlformats.org/officeDocument/2006/relationships/tags" Target="../tags/tag18.xml"/><Relationship Id="rId37" Type="http://schemas.openxmlformats.org/officeDocument/2006/relationships/tags" Target="../tags/tag23.xml"/><Relationship Id="rId40" Type="http://schemas.openxmlformats.org/officeDocument/2006/relationships/oleObject" Target="../embeddings/oleObject2.bin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tags" Target="../tags/tag9.xml"/><Relationship Id="rId28" Type="http://schemas.openxmlformats.org/officeDocument/2006/relationships/tags" Target="../tags/tag14.xml"/><Relationship Id="rId36" Type="http://schemas.openxmlformats.org/officeDocument/2006/relationships/tags" Target="../tags/tag22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31" Type="http://schemas.openxmlformats.org/officeDocument/2006/relationships/tags" Target="../tags/tag17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ags" Target="../tags/tag8.xml"/><Relationship Id="rId27" Type="http://schemas.openxmlformats.org/officeDocument/2006/relationships/tags" Target="../tags/tag13.xml"/><Relationship Id="rId30" Type="http://schemas.openxmlformats.org/officeDocument/2006/relationships/tags" Target="../tags/tag16.xml"/><Relationship Id="rId35" Type="http://schemas.openxmlformats.org/officeDocument/2006/relationships/tags" Target="../tags/tag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BC283-946D-5255-9F41-BA86CF277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A03FC-D527-8831-6B2B-D86F045D8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55001-433C-A5AB-C83D-B2A2B441E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E96A6-4343-4C04-AACC-07E5CBC3320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91BC7-846E-CB3B-C706-35213436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E28A1-01C8-984E-428C-E7E30EEEB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A4B97-C22A-4407-9BAA-738F99991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5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892710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413" imgH="416" progId="TCLayout.ActiveDocument.1">
                  <p:embed/>
                </p:oleObj>
              </mc:Choice>
              <mc:Fallback>
                <p:oleObj name="think-cell Slide" r:id="rId4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0" i="0" baseline="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2"/>
            </p:custDataLst>
          </p:nvPr>
        </p:nvSpPr>
        <p:spPr>
          <a:xfrm>
            <a:off x="920496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2564842" y="489787"/>
            <a:ext cx="9234472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en-US" sz="132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49574"/>
            <a:ext cx="344646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lvl="0"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 rt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6003925" y="2170800"/>
            <a:ext cx="2107052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0">
                <a:solidFill>
                  <a:schemeClr val="accent1"/>
                </a:solidFill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Above Chart Exhibit Title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54736" y="2170800"/>
            <a:ext cx="3161021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8" name="LegendLines" hidden="1">
            <a:extLst>
              <a:ext uri="{FF2B5EF4-FFF2-40B4-BE49-F238E27FC236}">
                <a16:creationId xmlns:a16="http://schemas.microsoft.com/office/drawing/2014/main" id="{717BBD12-4266-4999-BCD7-4FF8A833AEFD}"/>
              </a:ext>
            </a:extLst>
          </p:cNvPr>
          <p:cNvGrpSpPr/>
          <p:nvPr userDrawn="1"/>
        </p:nvGrpSpPr>
        <p:grpSpPr>
          <a:xfrm>
            <a:off x="10317304" y="3304485"/>
            <a:ext cx="1251160" cy="958286"/>
            <a:chOff x="10162879" y="3243772"/>
            <a:chExt cx="1251160" cy="958286"/>
          </a:xfrm>
        </p:grpSpPr>
        <p:sp>
          <p:nvSpPr>
            <p:cNvPr id="149" name="Legend1" hidden="1">
              <a:extLst>
                <a:ext uri="{FF2B5EF4-FFF2-40B4-BE49-F238E27FC236}">
                  <a16:creationId xmlns:a16="http://schemas.microsoft.com/office/drawing/2014/main" id="{4F15EC4A-95F6-4998-AA37-E73A5156DA4B}"/>
                </a:ext>
              </a:extLst>
            </p:cNvPr>
            <p:cNvSpPr txBox="1"/>
            <p:nvPr/>
          </p:nvSpPr>
          <p:spPr>
            <a:xfrm>
              <a:off x="10886522" y="3243772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sp>
          <p:nvSpPr>
            <p:cNvPr id="151" name="Legend2" hidden="1">
              <a:extLst>
                <a:ext uri="{FF2B5EF4-FFF2-40B4-BE49-F238E27FC236}">
                  <a16:creationId xmlns:a16="http://schemas.microsoft.com/office/drawing/2014/main" id="{3525D55E-7A7A-467C-ACC3-01DAFD9E14F6}"/>
                </a:ext>
              </a:extLst>
            </p:cNvPr>
            <p:cNvSpPr txBox="1"/>
            <p:nvPr/>
          </p:nvSpPr>
          <p:spPr>
            <a:xfrm>
              <a:off x="10886522" y="3615193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sp>
          <p:nvSpPr>
            <p:cNvPr id="152" name="Legend3" hidden="1">
              <a:extLst>
                <a:ext uri="{FF2B5EF4-FFF2-40B4-BE49-F238E27FC236}">
                  <a16:creationId xmlns:a16="http://schemas.microsoft.com/office/drawing/2014/main" id="{DD310D52-819B-49DD-9EA9-CC4288AC104F}"/>
                </a:ext>
              </a:extLst>
            </p:cNvPr>
            <p:cNvSpPr txBox="1"/>
            <p:nvPr/>
          </p:nvSpPr>
          <p:spPr>
            <a:xfrm>
              <a:off x="10886522" y="3986614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sp>
          <p:nvSpPr>
            <p:cNvPr id="153" name="LineLegend3" hidden="1">
              <a:extLst>
                <a:ext uri="{FF2B5EF4-FFF2-40B4-BE49-F238E27FC236}">
                  <a16:creationId xmlns:a16="http://schemas.microsoft.com/office/drawing/2014/main" id="{711075C2-BA16-4121-80C3-7E545879675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rtl="0"/>
              <a:endParaRPr lang="en-US" sz="1400" baseline="0" dirty="0"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4" name="LineLegend2" hidden="1">
              <a:extLst>
                <a:ext uri="{FF2B5EF4-FFF2-40B4-BE49-F238E27FC236}">
                  <a16:creationId xmlns:a16="http://schemas.microsoft.com/office/drawing/2014/main" id="{1954ADD4-6D34-4E71-BEB8-285C0DACD4B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rtl="0"/>
              <a:endParaRPr lang="en-US" sz="1400" baseline="0" dirty="0"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6" name="LineLegend1" hidden="1">
              <a:extLst>
                <a:ext uri="{FF2B5EF4-FFF2-40B4-BE49-F238E27FC236}">
                  <a16:creationId xmlns:a16="http://schemas.microsoft.com/office/drawing/2014/main" id="{C825FA33-F7AB-4935-A362-4F47546257E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rtl="0"/>
              <a:endParaRPr lang="en-US" sz="1400" baseline="0" dirty="0"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57" name="LegendMoons" hidden="1">
            <a:extLst>
              <a:ext uri="{FF2B5EF4-FFF2-40B4-BE49-F238E27FC236}">
                <a16:creationId xmlns:a16="http://schemas.microsoft.com/office/drawing/2014/main" id="{EBAB1554-F04B-4AEB-9842-53CABEA34CD1}"/>
              </a:ext>
            </a:extLst>
          </p:cNvPr>
          <p:cNvGrpSpPr/>
          <p:nvPr userDrawn="1"/>
        </p:nvGrpSpPr>
        <p:grpSpPr>
          <a:xfrm>
            <a:off x="10688315" y="1326348"/>
            <a:ext cx="880149" cy="1731859"/>
            <a:chOff x="7723680" y="1702457"/>
            <a:chExt cx="880149" cy="1731859"/>
          </a:xfrm>
        </p:grpSpPr>
        <p:sp>
          <p:nvSpPr>
            <p:cNvPr id="158" name="Legend1" hidden="1">
              <a:extLst>
                <a:ext uri="{FF2B5EF4-FFF2-40B4-BE49-F238E27FC236}">
                  <a16:creationId xmlns:a16="http://schemas.microsoft.com/office/drawing/2014/main" id="{6655DC64-D5A7-4E62-9DB1-E6520F406DA9}"/>
                </a:ext>
              </a:extLst>
            </p:cNvPr>
            <p:cNvSpPr txBox="1"/>
            <p:nvPr/>
          </p:nvSpPr>
          <p:spPr>
            <a:xfrm>
              <a:off x="8076312" y="1709816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sp>
          <p:nvSpPr>
            <p:cNvPr id="159" name="Legend2" hidden="1">
              <a:extLst>
                <a:ext uri="{FF2B5EF4-FFF2-40B4-BE49-F238E27FC236}">
                  <a16:creationId xmlns:a16="http://schemas.microsoft.com/office/drawing/2014/main" id="{CEB8AA4C-75C4-40BE-AC06-6AD7FA7AC4B8}"/>
                </a:ext>
              </a:extLst>
            </p:cNvPr>
            <p:cNvSpPr txBox="1"/>
            <p:nvPr/>
          </p:nvSpPr>
          <p:spPr>
            <a:xfrm>
              <a:off x="8076312" y="2085275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sp>
          <p:nvSpPr>
            <p:cNvPr id="160" name="Legend3" hidden="1">
              <a:extLst>
                <a:ext uri="{FF2B5EF4-FFF2-40B4-BE49-F238E27FC236}">
                  <a16:creationId xmlns:a16="http://schemas.microsoft.com/office/drawing/2014/main" id="{7000BCC3-7814-4437-88B6-4022E36BE568}"/>
                </a:ext>
              </a:extLst>
            </p:cNvPr>
            <p:cNvSpPr txBox="1"/>
            <p:nvPr/>
          </p:nvSpPr>
          <p:spPr>
            <a:xfrm>
              <a:off x="8076312" y="2460734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sp>
          <p:nvSpPr>
            <p:cNvPr id="161" name="Legend4" hidden="1">
              <a:extLst>
                <a:ext uri="{FF2B5EF4-FFF2-40B4-BE49-F238E27FC236}">
                  <a16:creationId xmlns:a16="http://schemas.microsoft.com/office/drawing/2014/main" id="{6DE82004-B9B0-496D-B758-6E4946C4ED13}"/>
                </a:ext>
              </a:extLst>
            </p:cNvPr>
            <p:cNvSpPr txBox="1"/>
            <p:nvPr/>
          </p:nvSpPr>
          <p:spPr>
            <a:xfrm>
              <a:off x="8076312" y="2836193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sp>
          <p:nvSpPr>
            <p:cNvPr id="162" name="Legend5" hidden="1">
              <a:extLst>
                <a:ext uri="{FF2B5EF4-FFF2-40B4-BE49-F238E27FC236}">
                  <a16:creationId xmlns:a16="http://schemas.microsoft.com/office/drawing/2014/main" id="{1E7F1983-692F-435F-B3F6-1F09BBC61D7F}"/>
                </a:ext>
              </a:extLst>
            </p:cNvPr>
            <p:cNvSpPr txBox="1"/>
            <p:nvPr/>
          </p:nvSpPr>
          <p:spPr>
            <a:xfrm>
              <a:off x="8076312" y="3211654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grpSp>
          <p:nvGrpSpPr>
            <p:cNvPr id="163" name="MoonLegend1" hidden="1">
              <a:extLst>
                <a:ext uri="{FF2B5EF4-FFF2-40B4-BE49-F238E27FC236}">
                  <a16:creationId xmlns:a16="http://schemas.microsoft.com/office/drawing/2014/main" id="{36F08B9B-EFD5-4C4E-BAB0-D641138DBCD2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87" name="Oval 186" hidden="1">
                <a:extLst>
                  <a:ext uri="{FF2B5EF4-FFF2-40B4-BE49-F238E27FC236}">
                    <a16:creationId xmlns:a16="http://schemas.microsoft.com/office/drawing/2014/main" id="{A410CBDD-64A1-4B81-99B0-3A059AB38ED0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8" name="Arc 187" hidden="1">
                <a:extLst>
                  <a:ext uri="{FF2B5EF4-FFF2-40B4-BE49-F238E27FC236}">
                    <a16:creationId xmlns:a16="http://schemas.microsoft.com/office/drawing/2014/main" id="{7945758A-645D-4DF4-B6AC-7EA5298E6FB5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64" name="MoonLegend2" hidden="1">
              <a:extLst>
                <a:ext uri="{FF2B5EF4-FFF2-40B4-BE49-F238E27FC236}">
                  <a16:creationId xmlns:a16="http://schemas.microsoft.com/office/drawing/2014/main" id="{CC3A4DE4-E6A1-4A17-964A-5F007394C80B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84" name="Oval 183" hidden="1">
                <a:extLst>
                  <a:ext uri="{FF2B5EF4-FFF2-40B4-BE49-F238E27FC236}">
                    <a16:creationId xmlns:a16="http://schemas.microsoft.com/office/drawing/2014/main" id="{72DD4A58-D5FD-45F3-9022-D78DB5FD6A94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5" name="Arc 184" hidden="1">
                <a:extLst>
                  <a:ext uri="{FF2B5EF4-FFF2-40B4-BE49-F238E27FC236}">
                    <a16:creationId xmlns:a16="http://schemas.microsoft.com/office/drawing/2014/main" id="{4B07415D-43ED-4B18-9AC2-FB2547A64AD7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65" name="MoonLegend3" hidden="1">
              <a:extLst>
                <a:ext uri="{FF2B5EF4-FFF2-40B4-BE49-F238E27FC236}">
                  <a16:creationId xmlns:a16="http://schemas.microsoft.com/office/drawing/2014/main" id="{9C5373ED-E934-4ED7-A0E9-0C0F7E99BD56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82" name="Oval 181" hidden="1">
                <a:extLst>
                  <a:ext uri="{FF2B5EF4-FFF2-40B4-BE49-F238E27FC236}">
                    <a16:creationId xmlns:a16="http://schemas.microsoft.com/office/drawing/2014/main" id="{CEC5B6C6-F7B5-4DA4-ACAB-FCEC45E37902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3" name="Arc 182" hidden="1">
                <a:extLst>
                  <a:ext uri="{FF2B5EF4-FFF2-40B4-BE49-F238E27FC236}">
                    <a16:creationId xmlns:a16="http://schemas.microsoft.com/office/drawing/2014/main" id="{6EC3116E-3C89-4099-A6C1-1956A8F047C2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66" name="MoonLegend4" hidden="1">
              <a:extLst>
                <a:ext uri="{FF2B5EF4-FFF2-40B4-BE49-F238E27FC236}">
                  <a16:creationId xmlns:a16="http://schemas.microsoft.com/office/drawing/2014/main" id="{A55D4E84-6186-44C7-8CF1-6A6F73205983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80" name="Oval 179" hidden="1">
                <a:extLst>
                  <a:ext uri="{FF2B5EF4-FFF2-40B4-BE49-F238E27FC236}">
                    <a16:creationId xmlns:a16="http://schemas.microsoft.com/office/drawing/2014/main" id="{CDF4B8E3-6BE0-4AC1-9FDC-E4DEFD8F038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1" name="Arc 180" hidden="1">
                <a:extLst>
                  <a:ext uri="{FF2B5EF4-FFF2-40B4-BE49-F238E27FC236}">
                    <a16:creationId xmlns:a16="http://schemas.microsoft.com/office/drawing/2014/main" id="{E362FD7F-B249-4EDE-A6A6-0B734DD538BD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67" name="MoonLegend5" hidden="1">
              <a:extLst>
                <a:ext uri="{FF2B5EF4-FFF2-40B4-BE49-F238E27FC236}">
                  <a16:creationId xmlns:a16="http://schemas.microsoft.com/office/drawing/2014/main" id="{802854A4-BE1D-4705-9CE8-E7D0B629B9BA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68" name="Oval 167" hidden="1">
                <a:extLst>
                  <a:ext uri="{FF2B5EF4-FFF2-40B4-BE49-F238E27FC236}">
                    <a16:creationId xmlns:a16="http://schemas.microsoft.com/office/drawing/2014/main" id="{08DE111F-E2AB-4DED-B0DB-E1280E4A7CF5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79" name="Arc 178" hidden="1">
                <a:extLst>
                  <a:ext uri="{FF2B5EF4-FFF2-40B4-BE49-F238E27FC236}">
                    <a16:creationId xmlns:a16="http://schemas.microsoft.com/office/drawing/2014/main" id="{FCBCBB6D-48E1-4F64-B50B-94D6C4E3F95D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189" name="LegendBoxes" hidden="1">
            <a:extLst>
              <a:ext uri="{FF2B5EF4-FFF2-40B4-BE49-F238E27FC236}">
                <a16:creationId xmlns:a16="http://schemas.microsoft.com/office/drawing/2014/main" id="{DB31D0DD-8BFE-4225-BF1E-C35500F0DA87}"/>
              </a:ext>
            </a:extLst>
          </p:cNvPr>
          <p:cNvGrpSpPr/>
          <p:nvPr userDrawn="1"/>
        </p:nvGrpSpPr>
        <p:grpSpPr>
          <a:xfrm>
            <a:off x="10714801" y="4509049"/>
            <a:ext cx="853663" cy="1717282"/>
            <a:chOff x="10652400" y="4322824"/>
            <a:chExt cx="853663" cy="1717282"/>
          </a:xfrm>
        </p:grpSpPr>
        <p:sp>
          <p:nvSpPr>
            <p:cNvPr id="190" name="RectangleLegend1" hidden="1">
              <a:extLst>
                <a:ext uri="{FF2B5EF4-FFF2-40B4-BE49-F238E27FC236}">
                  <a16:creationId xmlns:a16="http://schemas.microsoft.com/office/drawing/2014/main" id="{F6AE2339-D598-43D9-BCC0-196F6194574F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1" name="RectangleLegend2" hidden="1">
              <a:extLst>
                <a:ext uri="{FF2B5EF4-FFF2-40B4-BE49-F238E27FC236}">
                  <a16:creationId xmlns:a16="http://schemas.microsoft.com/office/drawing/2014/main" id="{08480B55-ACA3-486B-BD3D-3B27142BE73B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2" name="RectangleLegend3" hidden="1">
              <a:extLst>
                <a:ext uri="{FF2B5EF4-FFF2-40B4-BE49-F238E27FC236}">
                  <a16:creationId xmlns:a16="http://schemas.microsoft.com/office/drawing/2014/main" id="{D1882CE9-E687-4FFB-AC11-18AC483D5C6C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3" name="RectangleLegend4" hidden="1">
              <a:extLst>
                <a:ext uri="{FF2B5EF4-FFF2-40B4-BE49-F238E27FC236}">
                  <a16:creationId xmlns:a16="http://schemas.microsoft.com/office/drawing/2014/main" id="{BD7B8F74-0866-43E8-9B54-FA335474F1CE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4" name="RectangleLegend5" hidden="1">
              <a:extLst>
                <a:ext uri="{FF2B5EF4-FFF2-40B4-BE49-F238E27FC236}">
                  <a16:creationId xmlns:a16="http://schemas.microsoft.com/office/drawing/2014/main" id="{5758A41C-8299-4E1F-AD06-C1743663EFE7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5" name="Legend1" hidden="1">
              <a:extLst>
                <a:ext uri="{FF2B5EF4-FFF2-40B4-BE49-F238E27FC236}">
                  <a16:creationId xmlns:a16="http://schemas.microsoft.com/office/drawing/2014/main" id="{FF1E2A16-8B61-45C1-9AAF-A44AF8F033B8}"/>
                </a:ext>
              </a:extLst>
            </p:cNvPr>
            <p:cNvSpPr txBox="1"/>
            <p:nvPr/>
          </p:nvSpPr>
          <p:spPr>
            <a:xfrm>
              <a:off x="10978546" y="4322824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sp>
          <p:nvSpPr>
            <p:cNvPr id="196" name="Legend2" hidden="1">
              <a:extLst>
                <a:ext uri="{FF2B5EF4-FFF2-40B4-BE49-F238E27FC236}">
                  <a16:creationId xmlns:a16="http://schemas.microsoft.com/office/drawing/2014/main" id="{F1664A23-E642-44F0-8E46-0182019DC692}"/>
                </a:ext>
              </a:extLst>
            </p:cNvPr>
            <p:cNvSpPr txBox="1"/>
            <p:nvPr/>
          </p:nvSpPr>
          <p:spPr>
            <a:xfrm>
              <a:off x="10978546" y="4702322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sp>
          <p:nvSpPr>
            <p:cNvPr id="197" name="Legend3" hidden="1">
              <a:extLst>
                <a:ext uri="{FF2B5EF4-FFF2-40B4-BE49-F238E27FC236}">
                  <a16:creationId xmlns:a16="http://schemas.microsoft.com/office/drawing/2014/main" id="{56534C12-E5AD-431C-838F-17345DC6DE92}"/>
                </a:ext>
              </a:extLst>
            </p:cNvPr>
            <p:cNvSpPr txBox="1"/>
            <p:nvPr/>
          </p:nvSpPr>
          <p:spPr>
            <a:xfrm>
              <a:off x="10978546" y="5081820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sp>
          <p:nvSpPr>
            <p:cNvPr id="227" name="Legend4" hidden="1">
              <a:extLst>
                <a:ext uri="{FF2B5EF4-FFF2-40B4-BE49-F238E27FC236}">
                  <a16:creationId xmlns:a16="http://schemas.microsoft.com/office/drawing/2014/main" id="{F649650A-FB4C-40D0-81AA-AE766054A6D2}"/>
                </a:ext>
              </a:extLst>
            </p:cNvPr>
            <p:cNvSpPr txBox="1"/>
            <p:nvPr/>
          </p:nvSpPr>
          <p:spPr>
            <a:xfrm>
              <a:off x="10978546" y="5453241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  <p:sp>
          <p:nvSpPr>
            <p:cNvPr id="228" name="Legend5" hidden="1">
              <a:extLst>
                <a:ext uri="{FF2B5EF4-FFF2-40B4-BE49-F238E27FC236}">
                  <a16:creationId xmlns:a16="http://schemas.microsoft.com/office/drawing/2014/main" id="{BCF2857C-9C03-4F87-91FA-C2B877AEBD3E}"/>
                </a:ext>
              </a:extLst>
            </p:cNvPr>
            <p:cNvSpPr txBox="1"/>
            <p:nvPr/>
          </p:nvSpPr>
          <p:spPr>
            <a:xfrm>
              <a:off x="10978545" y="5824662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600"/>
                </a:spcAft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Legend</a:t>
              </a:r>
            </a:p>
          </p:txBody>
        </p:sp>
      </p:grpSp>
      <p:pic>
        <p:nvPicPr>
          <p:cNvPr id="150" name="Picture 149">
            <a:extLst>
              <a:ext uri="{FF2B5EF4-FFF2-40B4-BE49-F238E27FC236}">
                <a16:creationId xmlns:a16="http://schemas.microsoft.com/office/drawing/2014/main" id="{D44793E8-0260-4B61-83BC-6E739B8FC65E}"/>
              </a:ext>
            </a:extLst>
          </p:cNvPr>
          <p:cNvPicPr>
            <a:picLocks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243357" y="369927"/>
            <a:ext cx="1848056" cy="6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2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0" kern="1200" spc="0" baseline="0" dirty="0">
          <a:ln w="6350" cap="flat">
            <a:noFill/>
            <a:miter lim="800000"/>
          </a:ln>
          <a:solidFill>
            <a:schemeClr val="accent1"/>
          </a:solidFill>
          <a:latin typeface="Calibri" panose="020F0502020204030204" pitchFamily="34" charset="0"/>
          <a:ea typeface="+mj-ea"/>
          <a:cs typeface="Calibri" panose="020F0502020204030204" pitchFamily="34" charset="0"/>
          <a:sym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2pPr>
      <a:lvl3pPr marL="438912" indent="-210312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3pPr>
      <a:lvl4pPr marL="594360" indent="-15544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4pPr>
      <a:lvl5pPr marL="813816" indent="-14630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0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  <p15:guide id="9" pos="7104">
          <p15:clr>
            <a:srgbClr val="F26B43"/>
          </p15:clr>
        </p15:guide>
        <p15:guide id="10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emf"/><Relationship Id="rId7" Type="http://schemas.openxmlformats.org/officeDocument/2006/relationships/image" Target="../media/image360.png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2.png"/><Relationship Id="rId18" Type="http://schemas.openxmlformats.org/officeDocument/2006/relationships/image" Target="../media/image13.png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17" Type="http://schemas.openxmlformats.org/officeDocument/2006/relationships/slide" Target="slide17.xml"/><Relationship Id="rId2" Type="http://schemas.openxmlformats.org/officeDocument/2006/relationships/image" Target="../media/image8.png"/><Relationship Id="rId16" Type="http://schemas.openxmlformats.org/officeDocument/2006/relationships/image" Target="../media/image13.png"/><Relationship Id="rId20" Type="http://schemas.openxmlformats.org/officeDocument/2006/relationships/slide" Target="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png"/><Relationship Id="rId11" Type="http://schemas.openxmlformats.org/officeDocument/2006/relationships/slide" Target="slide9.xml"/><Relationship Id="rId5" Type="http://schemas.openxmlformats.org/officeDocument/2006/relationships/slide" Target="slide5.xml"/><Relationship Id="rId15" Type="http://schemas.openxmlformats.org/officeDocument/2006/relationships/image" Target="../media/image12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9" Type="http://schemas.openxmlformats.org/officeDocument/2006/relationships/image" Target="../media/image10.png"/><Relationship Id="rId1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3241-88A0-1D33-C912-AE4CE095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018" y="4002176"/>
            <a:ext cx="8645237" cy="609398"/>
          </a:xfrm>
        </p:spPr>
        <p:txBody>
          <a:bodyPr/>
          <a:lstStyle/>
          <a:p>
            <a:r>
              <a:rPr lang="en-GB" dirty="0"/>
              <a:t>SOCIAL MOOD ON ECONOMY IDEX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313C4-023D-331E-3CE2-30BD65BEC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3557" y="4821382"/>
            <a:ext cx="6993316" cy="221599"/>
          </a:xfrm>
        </p:spPr>
        <p:txBody>
          <a:bodyPr/>
          <a:lstStyle/>
          <a:p>
            <a:r>
              <a:rPr lang="en-US" sz="1600" dirty="0"/>
              <a:t>Abdullah Alqahtani | 439051203</a:t>
            </a:r>
          </a:p>
        </p:txBody>
      </p:sp>
    </p:spTree>
    <p:extLst>
      <p:ext uri="{BB962C8B-B14F-4D97-AF65-F5344CB8AC3E}">
        <p14:creationId xmlns:p14="http://schemas.microsoft.com/office/powerpoint/2010/main" val="292664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6D68FC5-D023-492A-A678-08D0581312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D25EF-9502-084C-AE9A-054DF3B00308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/>
              <a:ea typeface="+mn-ea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16E42-2DDF-4FB0-82DD-1F7558D0C60B}"/>
              </a:ext>
            </a:extLst>
          </p:cNvPr>
          <p:cNvSpPr txBox="1"/>
          <p:nvPr/>
        </p:nvSpPr>
        <p:spPr>
          <a:xfrm>
            <a:off x="949876" y="423357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Sentiment classification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7BD92-19AC-4221-BCA3-3B8D40F9F9E8}"/>
              </a:ext>
            </a:extLst>
          </p:cNvPr>
          <p:cNvSpPr/>
          <p:nvPr/>
        </p:nvSpPr>
        <p:spPr>
          <a:xfrm>
            <a:off x="1358900" y="2225863"/>
            <a:ext cx="9753599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 sentiment classification we use The Bert-Base-Arabic model as one of the best models in classification for 3 labels [</a:t>
            </a:r>
            <a:r>
              <a:rPr lang="en-US" sz="2400" b="1" dirty="0">
                <a:solidFill>
                  <a:srgbClr val="C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negative</a:t>
            </a: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,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neutral</a:t>
            </a: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,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positive</a:t>
            </a: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C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>
              <a:lnSpc>
                <a:spcPct val="150000"/>
              </a:lnSpc>
            </a:pPr>
            <a:endParaRPr lang="en-GB" sz="2400" b="1" dirty="0">
              <a:solidFill>
                <a:srgbClr val="C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900D595-D302-438A-BD91-8F4CD7845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DFD142-3896-443B-A2A1-E7166BBB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32" y="4121379"/>
            <a:ext cx="2910098" cy="105596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E33EE-8D85-4C8B-92CF-5036B993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930" y="4280450"/>
            <a:ext cx="2831553" cy="667819"/>
          </a:xfrm>
          <a:prstGeom prst="rect">
            <a:avLst/>
          </a:prstGeom>
          <a:ln>
            <a:solidFill>
              <a:srgbClr val="4472C4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6C15058-794B-434D-8F9C-305D1D7871E1}"/>
              </a:ext>
            </a:extLst>
          </p:cNvPr>
          <p:cNvGrpSpPr/>
          <p:nvPr/>
        </p:nvGrpSpPr>
        <p:grpSpPr>
          <a:xfrm>
            <a:off x="3653651" y="4437438"/>
            <a:ext cx="4301930" cy="353845"/>
            <a:chOff x="3653651" y="4437438"/>
            <a:chExt cx="4301930" cy="353845"/>
          </a:xfrm>
        </p:grpSpPr>
        <p:sp>
          <p:nvSpPr>
            <p:cNvPr id="22" name="Freccia in giù 78">
              <a:extLst>
                <a:ext uri="{FF2B5EF4-FFF2-40B4-BE49-F238E27FC236}">
                  <a16:creationId xmlns:a16="http://schemas.microsoft.com/office/drawing/2014/main" id="{54E03FF2-1C0D-4514-8185-86FE36851E97}"/>
                </a:ext>
              </a:extLst>
            </p:cNvPr>
            <p:cNvSpPr/>
            <p:nvPr/>
          </p:nvSpPr>
          <p:spPr>
            <a:xfrm rot="16200000">
              <a:off x="3635564" y="4455525"/>
              <a:ext cx="353845" cy="317671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ccia in giù 78">
              <a:extLst>
                <a:ext uri="{FF2B5EF4-FFF2-40B4-BE49-F238E27FC236}">
                  <a16:creationId xmlns:a16="http://schemas.microsoft.com/office/drawing/2014/main" id="{164DE4F7-E2F1-4316-A6E1-7A8634BB0D9D}"/>
                </a:ext>
              </a:extLst>
            </p:cNvPr>
            <p:cNvSpPr/>
            <p:nvPr/>
          </p:nvSpPr>
          <p:spPr>
            <a:xfrm rot="16200000">
              <a:off x="7619823" y="4455525"/>
              <a:ext cx="353845" cy="317671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asellaDiTesto 54">
            <a:extLst>
              <a:ext uri="{FF2B5EF4-FFF2-40B4-BE49-F238E27FC236}">
                <a16:creationId xmlns:a16="http://schemas.microsoft.com/office/drawing/2014/main" id="{F82E5211-7F21-42AA-A7AC-8C021A1FB0F2}"/>
              </a:ext>
            </a:extLst>
          </p:cNvPr>
          <p:cNvSpPr txBox="1"/>
          <p:nvPr/>
        </p:nvSpPr>
        <p:spPr>
          <a:xfrm>
            <a:off x="1302049" y="3803696"/>
            <a:ext cx="136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input</a:t>
            </a:r>
          </a:p>
        </p:txBody>
      </p:sp>
      <p:sp>
        <p:nvSpPr>
          <p:cNvPr id="25" name="CasellaDiTesto 54">
            <a:extLst>
              <a:ext uri="{FF2B5EF4-FFF2-40B4-BE49-F238E27FC236}">
                <a16:creationId xmlns:a16="http://schemas.microsoft.com/office/drawing/2014/main" id="{A26301C6-46FA-4D60-8443-2C6CF57DC28C}"/>
              </a:ext>
            </a:extLst>
          </p:cNvPr>
          <p:cNvSpPr txBox="1"/>
          <p:nvPr/>
        </p:nvSpPr>
        <p:spPr>
          <a:xfrm>
            <a:off x="8832680" y="3796909"/>
            <a:ext cx="136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output</a:t>
            </a:r>
          </a:p>
        </p:txBody>
      </p:sp>
      <p:grpSp>
        <p:nvGrpSpPr>
          <p:cNvPr id="18" name="Gruppo 60">
            <a:extLst>
              <a:ext uri="{FF2B5EF4-FFF2-40B4-BE49-F238E27FC236}">
                <a16:creationId xmlns:a16="http://schemas.microsoft.com/office/drawing/2014/main" id="{6D219127-1CAE-4F0E-BCB1-6D3DA3EEAFD2}"/>
              </a:ext>
            </a:extLst>
          </p:cNvPr>
          <p:cNvGrpSpPr/>
          <p:nvPr/>
        </p:nvGrpSpPr>
        <p:grpSpPr>
          <a:xfrm>
            <a:off x="4447571" y="3977218"/>
            <a:ext cx="3019998" cy="1492055"/>
            <a:chOff x="631630" y="3810174"/>
            <a:chExt cx="2020282" cy="1143900"/>
          </a:xfrm>
        </p:grpSpPr>
        <p:sp>
          <p:nvSpPr>
            <p:cNvPr id="19" name="CasellaDiTesto 62">
              <a:extLst>
                <a:ext uri="{FF2B5EF4-FFF2-40B4-BE49-F238E27FC236}">
                  <a16:creationId xmlns:a16="http://schemas.microsoft.com/office/drawing/2014/main" id="{B13D3B1A-2E91-481B-9701-553562C48552}"/>
                </a:ext>
              </a:extLst>
            </p:cNvPr>
            <p:cNvSpPr txBox="1"/>
            <p:nvPr/>
          </p:nvSpPr>
          <p:spPr>
            <a:xfrm>
              <a:off x="695945" y="4580664"/>
              <a:ext cx="1955967" cy="283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Sentiment classification</a:t>
              </a:r>
            </a:p>
          </p:txBody>
        </p:sp>
        <p:sp>
          <p:nvSpPr>
            <p:cNvPr id="26" name="Rettangolo arrotondato 63">
              <a:extLst>
                <a:ext uri="{FF2B5EF4-FFF2-40B4-BE49-F238E27FC236}">
                  <a16:creationId xmlns:a16="http://schemas.microsoft.com/office/drawing/2014/main" id="{6973F04E-F5A9-46B8-885C-C8390811E8A2}"/>
                </a:ext>
              </a:extLst>
            </p:cNvPr>
            <p:cNvSpPr/>
            <p:nvPr/>
          </p:nvSpPr>
          <p:spPr>
            <a:xfrm>
              <a:off x="631630" y="3810174"/>
              <a:ext cx="1780123" cy="1143900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1A9BE2E-03A6-4B8D-91E4-DB60F40E7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1" y="3988375"/>
            <a:ext cx="1439841" cy="9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9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6D68FC5-D023-492A-A678-08D0581312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D25EF-9502-084C-AE9A-054DF3B00308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/>
              <a:ea typeface="+mn-ea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16E42-2DDF-4FB0-82DD-1F7558D0C60B}"/>
              </a:ext>
            </a:extLst>
          </p:cNvPr>
          <p:cNvSpPr txBox="1"/>
          <p:nvPr/>
        </p:nvSpPr>
        <p:spPr>
          <a:xfrm>
            <a:off x="601280" y="643910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Some sample of Sentiment classification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900D595-D302-438A-BD91-8F4CD7845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6C15058-794B-434D-8F9C-305D1D7871E1}"/>
              </a:ext>
            </a:extLst>
          </p:cNvPr>
          <p:cNvGrpSpPr/>
          <p:nvPr/>
        </p:nvGrpSpPr>
        <p:grpSpPr>
          <a:xfrm>
            <a:off x="3875323" y="3457943"/>
            <a:ext cx="4301930" cy="353845"/>
            <a:chOff x="3653651" y="4437438"/>
            <a:chExt cx="4301930" cy="353845"/>
          </a:xfrm>
        </p:grpSpPr>
        <p:sp>
          <p:nvSpPr>
            <p:cNvPr id="22" name="Freccia in giù 78">
              <a:extLst>
                <a:ext uri="{FF2B5EF4-FFF2-40B4-BE49-F238E27FC236}">
                  <a16:creationId xmlns:a16="http://schemas.microsoft.com/office/drawing/2014/main" id="{54E03FF2-1C0D-4514-8185-86FE36851E97}"/>
                </a:ext>
              </a:extLst>
            </p:cNvPr>
            <p:cNvSpPr/>
            <p:nvPr/>
          </p:nvSpPr>
          <p:spPr>
            <a:xfrm rot="16200000">
              <a:off x="3635564" y="4455525"/>
              <a:ext cx="353845" cy="317671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ccia in giù 78">
              <a:extLst>
                <a:ext uri="{FF2B5EF4-FFF2-40B4-BE49-F238E27FC236}">
                  <a16:creationId xmlns:a16="http://schemas.microsoft.com/office/drawing/2014/main" id="{164DE4F7-E2F1-4316-A6E1-7A8634BB0D9D}"/>
                </a:ext>
              </a:extLst>
            </p:cNvPr>
            <p:cNvSpPr/>
            <p:nvPr/>
          </p:nvSpPr>
          <p:spPr>
            <a:xfrm rot="16200000">
              <a:off x="7619823" y="4455525"/>
              <a:ext cx="353845" cy="317671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asellaDiTesto 54">
            <a:extLst>
              <a:ext uri="{FF2B5EF4-FFF2-40B4-BE49-F238E27FC236}">
                <a16:creationId xmlns:a16="http://schemas.microsoft.com/office/drawing/2014/main" id="{F82E5211-7F21-42AA-A7AC-8C021A1FB0F2}"/>
              </a:ext>
            </a:extLst>
          </p:cNvPr>
          <p:cNvSpPr txBox="1"/>
          <p:nvPr/>
        </p:nvSpPr>
        <p:spPr>
          <a:xfrm>
            <a:off x="1406557" y="1358583"/>
            <a:ext cx="136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input</a:t>
            </a:r>
          </a:p>
        </p:txBody>
      </p:sp>
      <p:sp>
        <p:nvSpPr>
          <p:cNvPr id="25" name="CasellaDiTesto 54">
            <a:extLst>
              <a:ext uri="{FF2B5EF4-FFF2-40B4-BE49-F238E27FC236}">
                <a16:creationId xmlns:a16="http://schemas.microsoft.com/office/drawing/2014/main" id="{A26301C6-46FA-4D60-8443-2C6CF57DC28C}"/>
              </a:ext>
            </a:extLst>
          </p:cNvPr>
          <p:cNvSpPr txBox="1"/>
          <p:nvPr/>
        </p:nvSpPr>
        <p:spPr>
          <a:xfrm>
            <a:off x="8937188" y="1351796"/>
            <a:ext cx="136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output</a:t>
            </a:r>
          </a:p>
        </p:txBody>
      </p:sp>
      <p:grpSp>
        <p:nvGrpSpPr>
          <p:cNvPr id="18" name="Gruppo 60">
            <a:extLst>
              <a:ext uri="{FF2B5EF4-FFF2-40B4-BE49-F238E27FC236}">
                <a16:creationId xmlns:a16="http://schemas.microsoft.com/office/drawing/2014/main" id="{6D219127-1CAE-4F0E-BCB1-6D3DA3EEAFD2}"/>
              </a:ext>
            </a:extLst>
          </p:cNvPr>
          <p:cNvGrpSpPr/>
          <p:nvPr/>
        </p:nvGrpSpPr>
        <p:grpSpPr>
          <a:xfrm>
            <a:off x="4635206" y="3000687"/>
            <a:ext cx="3019998" cy="1492055"/>
            <a:chOff x="631630" y="3810174"/>
            <a:chExt cx="2020282" cy="1143900"/>
          </a:xfrm>
        </p:grpSpPr>
        <p:sp>
          <p:nvSpPr>
            <p:cNvPr id="19" name="CasellaDiTesto 62">
              <a:extLst>
                <a:ext uri="{FF2B5EF4-FFF2-40B4-BE49-F238E27FC236}">
                  <a16:creationId xmlns:a16="http://schemas.microsoft.com/office/drawing/2014/main" id="{B13D3B1A-2E91-481B-9701-553562C48552}"/>
                </a:ext>
              </a:extLst>
            </p:cNvPr>
            <p:cNvSpPr txBox="1"/>
            <p:nvPr/>
          </p:nvSpPr>
          <p:spPr>
            <a:xfrm>
              <a:off x="695945" y="4580664"/>
              <a:ext cx="1955967" cy="283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Sentiment classification</a:t>
              </a:r>
            </a:p>
          </p:txBody>
        </p:sp>
        <p:sp>
          <p:nvSpPr>
            <p:cNvPr id="26" name="Rettangolo arrotondato 63">
              <a:extLst>
                <a:ext uri="{FF2B5EF4-FFF2-40B4-BE49-F238E27FC236}">
                  <a16:creationId xmlns:a16="http://schemas.microsoft.com/office/drawing/2014/main" id="{6973F04E-F5A9-46B8-885C-C8390811E8A2}"/>
                </a:ext>
              </a:extLst>
            </p:cNvPr>
            <p:cNvSpPr/>
            <p:nvPr/>
          </p:nvSpPr>
          <p:spPr>
            <a:xfrm>
              <a:off x="631630" y="3810174"/>
              <a:ext cx="1780123" cy="1143900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1A9BE2E-03A6-4B8D-91E4-DB60F40E7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316" y="3011844"/>
            <a:ext cx="1439841" cy="9598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DF03CA-F413-421E-A202-870872682CD3}"/>
              </a:ext>
            </a:extLst>
          </p:cNvPr>
          <p:cNvSpPr/>
          <p:nvPr/>
        </p:nvSpPr>
        <p:spPr>
          <a:xfrm>
            <a:off x="276164" y="1885825"/>
            <a:ext cx="33970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فهد زعلان من سعر كوب القهوة في ستار بوكس</a:t>
            </a:r>
            <a:endParaRPr lang="ar-SA" sz="1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31B90D-A7F1-4382-856B-C1F6FD91BA5E}"/>
              </a:ext>
            </a:extLst>
          </p:cNvPr>
          <p:cNvSpPr/>
          <p:nvPr/>
        </p:nvSpPr>
        <p:spPr>
          <a:xfrm>
            <a:off x="8241181" y="1731936"/>
            <a:ext cx="7096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'label': 'negative’</a:t>
            </a:r>
          </a:p>
          <a:p>
            <a:r>
              <a:rPr lang="en-US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'score': 0.6068520545959473</a:t>
            </a:r>
            <a:endParaRPr lang="ar-SA" sz="1600" b="1" dirty="0">
              <a:solidFill>
                <a:srgbClr val="212121"/>
              </a:solidFill>
              <a:latin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2B4220-7C48-4013-9E32-F2AD9E17B38B}"/>
              </a:ext>
            </a:extLst>
          </p:cNvPr>
          <p:cNvSpPr/>
          <p:nvPr/>
        </p:nvSpPr>
        <p:spPr>
          <a:xfrm>
            <a:off x="163815" y="2642512"/>
            <a:ext cx="3470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عروض الجمعة الصفراء في متجر نون لا تفوتك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386E1D-F5BD-4121-BCE9-351614FE94F8}"/>
              </a:ext>
            </a:extLst>
          </p:cNvPr>
          <p:cNvSpPr/>
          <p:nvPr/>
        </p:nvSpPr>
        <p:spPr>
          <a:xfrm>
            <a:off x="358687" y="5566471"/>
            <a:ext cx="3675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انخفاض ارباح سهم شركة اسمنت القصيم بنسبة 20 بالمئة الله يعين </a:t>
            </a:r>
            <a:r>
              <a:rPr lang="ar-SA" sz="1600" b="1" dirty="0" err="1">
                <a:solidFill>
                  <a:srgbClr val="212121"/>
                </a:solidFill>
                <a:latin typeface="Courier New" panose="02070309020205020404" pitchFamily="49" charset="0"/>
              </a:rPr>
              <a:t>حطيت</a:t>
            </a:r>
            <a:r>
              <a:rPr lang="ar-SA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 فيها كل راس مالي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991D-0DFF-49B5-B032-D9444CE3467C}"/>
              </a:ext>
            </a:extLst>
          </p:cNvPr>
          <p:cNvSpPr/>
          <p:nvPr/>
        </p:nvSpPr>
        <p:spPr>
          <a:xfrm>
            <a:off x="8241181" y="259905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'label': 'neutral’</a:t>
            </a:r>
          </a:p>
          <a:p>
            <a:r>
              <a:rPr lang="en-US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'score': 0.8241519927978516</a:t>
            </a:r>
            <a:endParaRPr lang="ar-SA" sz="1600" b="1" dirty="0">
              <a:solidFill>
                <a:srgbClr val="212121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E5B220-4124-4C92-9534-4179D39C2A44}"/>
              </a:ext>
            </a:extLst>
          </p:cNvPr>
          <p:cNvSpPr/>
          <p:nvPr/>
        </p:nvSpPr>
        <p:spPr>
          <a:xfrm>
            <a:off x="8241181" y="455169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'label': 'positive’</a:t>
            </a:r>
          </a:p>
          <a:p>
            <a:r>
              <a:rPr lang="en-US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'score': 0.8995946049690247</a:t>
            </a:r>
            <a:endParaRPr lang="ar-SA" sz="1600" b="1" dirty="0">
              <a:solidFill>
                <a:srgbClr val="212121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2037A9-BB7F-4991-8BF6-0CBA38465047}"/>
              </a:ext>
            </a:extLst>
          </p:cNvPr>
          <p:cNvSpPr/>
          <p:nvPr/>
        </p:nvSpPr>
        <p:spPr>
          <a:xfrm>
            <a:off x="8241181" y="556647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'label': 'negative’</a:t>
            </a:r>
          </a:p>
          <a:p>
            <a:r>
              <a:rPr lang="en-US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'score': 0.9897794127464294</a:t>
            </a:r>
            <a:endParaRPr lang="ar-SA" sz="1600" b="1" dirty="0">
              <a:solidFill>
                <a:srgbClr val="212121"/>
              </a:solidFill>
              <a:latin typeface="Courier New" panose="02070309020205020404" pitchFamily="49" charset="0"/>
            </a:endParaRPr>
          </a:p>
        </p:txBody>
      </p:sp>
      <p:sp>
        <p:nvSpPr>
          <p:cNvPr id="30" name="Callout: Line with Border and Accent Bar 29">
            <a:extLst>
              <a:ext uri="{FF2B5EF4-FFF2-40B4-BE49-F238E27FC236}">
                <a16:creationId xmlns:a16="http://schemas.microsoft.com/office/drawing/2014/main" id="{94E95724-C187-4455-ACD8-71CBA83DECEE}"/>
              </a:ext>
            </a:extLst>
          </p:cNvPr>
          <p:cNvSpPr/>
          <p:nvPr/>
        </p:nvSpPr>
        <p:spPr>
          <a:xfrm>
            <a:off x="8177253" y="1690349"/>
            <a:ext cx="3592782" cy="702613"/>
          </a:xfrm>
          <a:prstGeom prst="accentBorderCallout1">
            <a:avLst>
              <a:gd name="adj1" fmla="val 18750"/>
              <a:gd name="adj2" fmla="val -8333"/>
              <a:gd name="adj3" fmla="val 60140"/>
              <a:gd name="adj4" fmla="val -12394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1" name="Callout: Line with Border and Accent Bar 30">
            <a:extLst>
              <a:ext uri="{FF2B5EF4-FFF2-40B4-BE49-F238E27FC236}">
                <a16:creationId xmlns:a16="http://schemas.microsoft.com/office/drawing/2014/main" id="{BEE594C6-4194-4402-B259-F1AB4D834F62}"/>
              </a:ext>
            </a:extLst>
          </p:cNvPr>
          <p:cNvSpPr/>
          <p:nvPr/>
        </p:nvSpPr>
        <p:spPr>
          <a:xfrm>
            <a:off x="8196441" y="2534318"/>
            <a:ext cx="3592782" cy="709420"/>
          </a:xfrm>
          <a:prstGeom prst="accentBorderCallout1">
            <a:avLst>
              <a:gd name="adj1" fmla="val 45330"/>
              <a:gd name="adj2" fmla="val -8718"/>
              <a:gd name="adj3" fmla="val 40611"/>
              <a:gd name="adj4" fmla="val -127412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2" name="Callout: Line with Border and Accent Bar 31">
            <a:extLst>
              <a:ext uri="{FF2B5EF4-FFF2-40B4-BE49-F238E27FC236}">
                <a16:creationId xmlns:a16="http://schemas.microsoft.com/office/drawing/2014/main" id="{9D3F7855-CD1E-49CE-9470-15F8271AFCCB}"/>
              </a:ext>
            </a:extLst>
          </p:cNvPr>
          <p:cNvSpPr/>
          <p:nvPr/>
        </p:nvSpPr>
        <p:spPr>
          <a:xfrm>
            <a:off x="8186641" y="5555297"/>
            <a:ext cx="3592782" cy="702613"/>
          </a:xfrm>
          <a:prstGeom prst="accentBorderCallout1">
            <a:avLst>
              <a:gd name="adj1" fmla="val 18750"/>
              <a:gd name="adj2" fmla="val -8333"/>
              <a:gd name="adj3" fmla="val 34506"/>
              <a:gd name="adj4" fmla="val -119314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4D0C02-ED6E-44BB-BDDF-0A0FD1CB63BC}"/>
              </a:ext>
            </a:extLst>
          </p:cNvPr>
          <p:cNvSpPr/>
          <p:nvPr/>
        </p:nvSpPr>
        <p:spPr>
          <a:xfrm>
            <a:off x="452268" y="4527169"/>
            <a:ext cx="37407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sz="1600" b="1" dirty="0">
                <a:solidFill>
                  <a:srgbClr val="212121"/>
                </a:solidFill>
                <a:latin typeface="Courier New" panose="02070309020205020404" pitchFamily="49" charset="0"/>
              </a:rPr>
              <a:t>الاقتصاد السعودي اقتصاد قوي ومتين و الدليل جائحة كرونا قارنا بالدول الاخرى وتعرف وش اقصد</a:t>
            </a:r>
          </a:p>
        </p:txBody>
      </p:sp>
      <p:sp>
        <p:nvSpPr>
          <p:cNvPr id="34" name="Callout: Line with Border and Accent Bar 33">
            <a:extLst>
              <a:ext uri="{FF2B5EF4-FFF2-40B4-BE49-F238E27FC236}">
                <a16:creationId xmlns:a16="http://schemas.microsoft.com/office/drawing/2014/main" id="{3DE2ECB6-D829-47CA-9AE2-3E4584B6E5BC}"/>
              </a:ext>
            </a:extLst>
          </p:cNvPr>
          <p:cNvSpPr/>
          <p:nvPr/>
        </p:nvSpPr>
        <p:spPr>
          <a:xfrm>
            <a:off x="8177253" y="4510739"/>
            <a:ext cx="3592782" cy="702613"/>
          </a:xfrm>
          <a:prstGeom prst="accentBorderCallout1">
            <a:avLst>
              <a:gd name="adj1" fmla="val 46356"/>
              <a:gd name="adj2" fmla="val -8333"/>
              <a:gd name="adj3" fmla="val 46337"/>
              <a:gd name="adj4" fmla="val -114301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AFFB3992-2781-4A0C-AE36-A9E8009A9DEE}"/>
              </a:ext>
            </a:extLst>
          </p:cNvPr>
          <p:cNvSpPr/>
          <p:nvPr/>
        </p:nvSpPr>
        <p:spPr>
          <a:xfrm flipH="1">
            <a:off x="8050669" y="1665486"/>
            <a:ext cx="94620" cy="765902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48C48E1D-DA8A-4EE3-A176-580E21C7611B}"/>
              </a:ext>
            </a:extLst>
          </p:cNvPr>
          <p:cNvSpPr/>
          <p:nvPr/>
        </p:nvSpPr>
        <p:spPr>
          <a:xfrm flipH="1">
            <a:off x="8050669" y="2506077"/>
            <a:ext cx="94620" cy="765902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E7E2F85D-6D30-450F-9287-35F8492F4D66}"/>
              </a:ext>
            </a:extLst>
          </p:cNvPr>
          <p:cNvSpPr/>
          <p:nvPr/>
        </p:nvSpPr>
        <p:spPr>
          <a:xfrm flipH="1">
            <a:off x="8079045" y="4492321"/>
            <a:ext cx="94620" cy="765902"/>
          </a:xfrm>
          <a:prstGeom prst="rightBracke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53927B03-6CC7-48A7-AAE7-7E6067AE1A86}"/>
              </a:ext>
            </a:extLst>
          </p:cNvPr>
          <p:cNvSpPr/>
          <p:nvPr/>
        </p:nvSpPr>
        <p:spPr>
          <a:xfrm flipH="1">
            <a:off x="8079045" y="5501426"/>
            <a:ext cx="94620" cy="765902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99ECB1-5C52-4EBC-AB3C-7174E9B5FA86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3751795" y="2048437"/>
            <a:ext cx="4298874" cy="66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1FBE32-915A-46D5-BADC-858C0E51D75E}"/>
              </a:ext>
            </a:extLst>
          </p:cNvPr>
          <p:cNvCxnSpPr>
            <a:cxnSpLocks/>
            <a:stCxn id="12" idx="3"/>
            <a:endCxn id="38" idx="2"/>
          </p:cNvCxnSpPr>
          <p:nvPr/>
        </p:nvCxnSpPr>
        <p:spPr>
          <a:xfrm>
            <a:off x="3634637" y="2811789"/>
            <a:ext cx="4416032" cy="7723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42E32D-23F1-48FE-8EBF-B50F526BB31C}"/>
              </a:ext>
            </a:extLst>
          </p:cNvPr>
          <p:cNvCxnSpPr>
            <a:cxnSpLocks/>
            <a:stCxn id="55" idx="3"/>
            <a:endCxn id="39" idx="2"/>
          </p:cNvCxnSpPr>
          <p:nvPr/>
        </p:nvCxnSpPr>
        <p:spPr>
          <a:xfrm>
            <a:off x="4192995" y="4852837"/>
            <a:ext cx="3886050" cy="2243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9EC1E4-7B3A-4F23-B973-C0ADA154061C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110472" y="5861942"/>
            <a:ext cx="3940197" cy="1479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C85C4C21-2BED-47E2-AB8C-69CDF51DA5F5}"/>
              </a:ext>
            </a:extLst>
          </p:cNvPr>
          <p:cNvSpPr/>
          <p:nvPr/>
        </p:nvSpPr>
        <p:spPr>
          <a:xfrm>
            <a:off x="276164" y="1885825"/>
            <a:ext cx="3470822" cy="357050"/>
          </a:xfrm>
          <a:prstGeom prst="bracePair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3" name="Double Brace 52">
            <a:extLst>
              <a:ext uri="{FF2B5EF4-FFF2-40B4-BE49-F238E27FC236}">
                <a16:creationId xmlns:a16="http://schemas.microsoft.com/office/drawing/2014/main" id="{C2C2ED44-05B0-49FB-8754-8D881E25AE34}"/>
              </a:ext>
            </a:extLst>
          </p:cNvPr>
          <p:cNvSpPr/>
          <p:nvPr/>
        </p:nvSpPr>
        <p:spPr>
          <a:xfrm>
            <a:off x="185502" y="2582274"/>
            <a:ext cx="3474711" cy="459030"/>
          </a:xfrm>
          <a:prstGeom prst="bracePair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5" name="Double Brace 54">
            <a:extLst>
              <a:ext uri="{FF2B5EF4-FFF2-40B4-BE49-F238E27FC236}">
                <a16:creationId xmlns:a16="http://schemas.microsoft.com/office/drawing/2014/main" id="{F108CA13-4169-4096-9CD3-606AA23D039C}"/>
              </a:ext>
            </a:extLst>
          </p:cNvPr>
          <p:cNvSpPr/>
          <p:nvPr/>
        </p:nvSpPr>
        <p:spPr>
          <a:xfrm>
            <a:off x="358687" y="4492321"/>
            <a:ext cx="3834308" cy="721031"/>
          </a:xfrm>
          <a:prstGeom prst="bracePair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7" name="Double Brace 56">
            <a:extLst>
              <a:ext uri="{FF2B5EF4-FFF2-40B4-BE49-F238E27FC236}">
                <a16:creationId xmlns:a16="http://schemas.microsoft.com/office/drawing/2014/main" id="{7E23468A-C659-4AEB-9EFD-83560008AB2E}"/>
              </a:ext>
            </a:extLst>
          </p:cNvPr>
          <p:cNvSpPr/>
          <p:nvPr/>
        </p:nvSpPr>
        <p:spPr>
          <a:xfrm>
            <a:off x="276164" y="5501426"/>
            <a:ext cx="3834308" cy="721031"/>
          </a:xfrm>
          <a:prstGeom prst="brace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604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8916E42-2DDF-4FB0-82DD-1F7558D0C60B}"/>
              </a:ext>
            </a:extLst>
          </p:cNvPr>
          <p:cNvSpPr txBox="1"/>
          <p:nvPr/>
        </p:nvSpPr>
        <p:spPr>
          <a:xfrm>
            <a:off x="598453" y="296974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Data after double prediction 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900D595-D302-438A-BD91-8F4CD7845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6C15058-794B-434D-8F9C-305D1D7871E1}"/>
              </a:ext>
            </a:extLst>
          </p:cNvPr>
          <p:cNvGrpSpPr/>
          <p:nvPr/>
        </p:nvGrpSpPr>
        <p:grpSpPr>
          <a:xfrm>
            <a:off x="3197486" y="1366144"/>
            <a:ext cx="3107121" cy="238337"/>
            <a:chOff x="3653651" y="4437438"/>
            <a:chExt cx="4301930" cy="353845"/>
          </a:xfrm>
        </p:grpSpPr>
        <p:sp>
          <p:nvSpPr>
            <p:cNvPr id="22" name="Freccia in giù 78">
              <a:extLst>
                <a:ext uri="{FF2B5EF4-FFF2-40B4-BE49-F238E27FC236}">
                  <a16:creationId xmlns:a16="http://schemas.microsoft.com/office/drawing/2014/main" id="{54E03FF2-1C0D-4514-8185-86FE36851E97}"/>
                </a:ext>
              </a:extLst>
            </p:cNvPr>
            <p:cNvSpPr/>
            <p:nvPr/>
          </p:nvSpPr>
          <p:spPr>
            <a:xfrm rot="16200000">
              <a:off x="3635564" y="4455525"/>
              <a:ext cx="353845" cy="317671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ccia in giù 78">
              <a:extLst>
                <a:ext uri="{FF2B5EF4-FFF2-40B4-BE49-F238E27FC236}">
                  <a16:creationId xmlns:a16="http://schemas.microsoft.com/office/drawing/2014/main" id="{164DE4F7-E2F1-4316-A6E1-7A8634BB0D9D}"/>
                </a:ext>
              </a:extLst>
            </p:cNvPr>
            <p:cNvSpPr/>
            <p:nvPr/>
          </p:nvSpPr>
          <p:spPr>
            <a:xfrm rot="16200000">
              <a:off x="7619823" y="4455525"/>
              <a:ext cx="353845" cy="317671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uppo 60">
            <a:extLst>
              <a:ext uri="{FF2B5EF4-FFF2-40B4-BE49-F238E27FC236}">
                <a16:creationId xmlns:a16="http://schemas.microsoft.com/office/drawing/2014/main" id="{6D219127-1CAE-4F0E-BCB1-6D3DA3EEAFD2}"/>
              </a:ext>
            </a:extLst>
          </p:cNvPr>
          <p:cNvGrpSpPr/>
          <p:nvPr/>
        </p:nvGrpSpPr>
        <p:grpSpPr>
          <a:xfrm>
            <a:off x="6473065" y="962743"/>
            <a:ext cx="2131885" cy="1004995"/>
            <a:chOff x="631630" y="3810174"/>
            <a:chExt cx="1974578" cy="1143900"/>
          </a:xfrm>
        </p:grpSpPr>
        <p:sp>
          <p:nvSpPr>
            <p:cNvPr id="19" name="CasellaDiTesto 62">
              <a:extLst>
                <a:ext uri="{FF2B5EF4-FFF2-40B4-BE49-F238E27FC236}">
                  <a16:creationId xmlns:a16="http://schemas.microsoft.com/office/drawing/2014/main" id="{B13D3B1A-2E91-481B-9701-553562C48552}"/>
                </a:ext>
              </a:extLst>
            </p:cNvPr>
            <p:cNvSpPr txBox="1"/>
            <p:nvPr/>
          </p:nvSpPr>
          <p:spPr>
            <a:xfrm>
              <a:off x="650241" y="4574688"/>
              <a:ext cx="1955967" cy="350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Sentiment classification</a:t>
              </a:r>
            </a:p>
          </p:txBody>
        </p:sp>
        <p:sp>
          <p:nvSpPr>
            <p:cNvPr id="26" name="Rettangolo arrotondato 63">
              <a:extLst>
                <a:ext uri="{FF2B5EF4-FFF2-40B4-BE49-F238E27FC236}">
                  <a16:creationId xmlns:a16="http://schemas.microsoft.com/office/drawing/2014/main" id="{6973F04E-F5A9-46B8-885C-C8390811E8A2}"/>
                </a:ext>
              </a:extLst>
            </p:cNvPr>
            <p:cNvSpPr/>
            <p:nvPr/>
          </p:nvSpPr>
          <p:spPr>
            <a:xfrm>
              <a:off x="631630" y="3810174"/>
              <a:ext cx="1780123" cy="1143900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1A9BE2E-03A6-4B8D-91E4-DB60F40E7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883" y="1047655"/>
            <a:ext cx="793328" cy="528885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50DA050F-3390-49C9-B6B9-0523FE20D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1715" y="1027916"/>
            <a:ext cx="914400" cy="914400"/>
          </a:xfrm>
          <a:prstGeom prst="rect">
            <a:avLst/>
          </a:prstGeom>
        </p:spPr>
      </p:pic>
      <p:pic>
        <p:nvPicPr>
          <p:cNvPr id="43" name="Picture 4" descr="Deep Learning Icon - Free PNG &amp; SVG 1701149 - Noun Project">
            <a:extLst>
              <a:ext uri="{FF2B5EF4-FFF2-40B4-BE49-F238E27FC236}">
                <a16:creationId xmlns:a16="http://schemas.microsoft.com/office/drawing/2014/main" id="{943EC2B4-C29B-4FB1-B295-75128FE7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895" y="907042"/>
            <a:ext cx="1004996" cy="100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tangolo arrotondato 63">
            <a:extLst>
              <a:ext uri="{FF2B5EF4-FFF2-40B4-BE49-F238E27FC236}">
                <a16:creationId xmlns:a16="http://schemas.microsoft.com/office/drawing/2014/main" id="{0FCC0BA0-293E-4F0E-BD1B-36F492FC9BC3}"/>
              </a:ext>
            </a:extLst>
          </p:cNvPr>
          <p:cNvSpPr/>
          <p:nvPr/>
        </p:nvSpPr>
        <p:spPr>
          <a:xfrm>
            <a:off x="3678999" y="991696"/>
            <a:ext cx="1921939" cy="1004995"/>
          </a:xfrm>
          <a:prstGeom prst="roundRect">
            <a:avLst/>
          </a:prstGeom>
          <a:noFill/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ccia in giù 78">
            <a:extLst>
              <a:ext uri="{FF2B5EF4-FFF2-40B4-BE49-F238E27FC236}">
                <a16:creationId xmlns:a16="http://schemas.microsoft.com/office/drawing/2014/main" id="{4FAF1AAF-DF28-4025-A422-8198E00E841A}"/>
              </a:ext>
            </a:extLst>
          </p:cNvPr>
          <p:cNvSpPr/>
          <p:nvPr/>
        </p:nvSpPr>
        <p:spPr>
          <a:xfrm rot="16200000">
            <a:off x="8731166" y="1373858"/>
            <a:ext cx="238337" cy="229442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Graphic 53" descr="Database">
            <a:extLst>
              <a:ext uri="{FF2B5EF4-FFF2-40B4-BE49-F238E27FC236}">
                <a16:creationId xmlns:a16="http://schemas.microsoft.com/office/drawing/2014/main" id="{370BD761-3453-4437-B26C-345BEC141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5001" y="985192"/>
            <a:ext cx="914400" cy="914400"/>
          </a:xfrm>
          <a:prstGeom prst="rect">
            <a:avLst/>
          </a:prstGeom>
        </p:spPr>
      </p:pic>
      <p:sp>
        <p:nvSpPr>
          <p:cNvPr id="56" name="CasellaDiTesto 62">
            <a:extLst>
              <a:ext uri="{FF2B5EF4-FFF2-40B4-BE49-F238E27FC236}">
                <a16:creationId xmlns:a16="http://schemas.microsoft.com/office/drawing/2014/main" id="{8CF1B151-AE1E-4B8D-91DF-32C2899CFEE4}"/>
              </a:ext>
            </a:extLst>
          </p:cNvPr>
          <p:cNvSpPr txBox="1"/>
          <p:nvPr/>
        </p:nvSpPr>
        <p:spPr>
          <a:xfrm>
            <a:off x="3678999" y="1671632"/>
            <a:ext cx="2111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Bert Filter classification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F9EDBC4-9959-43E6-9A06-5F7851BAB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371" y="2083499"/>
            <a:ext cx="9321588" cy="4503233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59" name="عنصر نائب لرقم الشريحة 5">
            <a:extLst>
              <a:ext uri="{FF2B5EF4-FFF2-40B4-BE49-F238E27FC236}">
                <a16:creationId xmlns:a16="http://schemas.microsoft.com/office/drawing/2014/main" id="{330E7669-E8DC-46A7-9729-24A27E8E29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D25EF-9502-084C-AE9A-054DF3B00308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56">
            <a:extLst>
              <a:ext uri="{FF2B5EF4-FFF2-40B4-BE49-F238E27FC236}">
                <a16:creationId xmlns:a16="http://schemas.microsoft.com/office/drawing/2014/main" id="{A18F99BB-4754-4D49-8A56-C2095618B658}"/>
              </a:ext>
            </a:extLst>
          </p:cNvPr>
          <p:cNvGrpSpPr/>
          <p:nvPr/>
        </p:nvGrpSpPr>
        <p:grpSpPr>
          <a:xfrm>
            <a:off x="152400" y="193965"/>
            <a:ext cx="12039600" cy="6470071"/>
            <a:chOff x="965696" y="1964506"/>
            <a:chExt cx="1682749" cy="938390"/>
          </a:xfrm>
        </p:grpSpPr>
        <p:sp>
          <p:nvSpPr>
            <p:cNvPr id="8" name="CasellaDiTesto 58">
              <a:extLst>
                <a:ext uri="{FF2B5EF4-FFF2-40B4-BE49-F238E27FC236}">
                  <a16:creationId xmlns:a16="http://schemas.microsoft.com/office/drawing/2014/main" id="{A0C45A7E-BA04-48AF-AA79-0B389B1F5395}"/>
                </a:ext>
              </a:extLst>
            </p:cNvPr>
            <p:cNvSpPr txBox="1"/>
            <p:nvPr/>
          </p:nvSpPr>
          <p:spPr>
            <a:xfrm>
              <a:off x="1153201" y="2626225"/>
              <a:ext cx="1495244" cy="221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Sentiment space</a:t>
              </a:r>
            </a:p>
          </p:txBody>
        </p:sp>
        <p:sp>
          <p:nvSpPr>
            <p:cNvPr id="9" name="Rettangolo arrotondato 59">
              <a:extLst>
                <a:ext uri="{FF2B5EF4-FFF2-40B4-BE49-F238E27FC236}">
                  <a16:creationId xmlns:a16="http://schemas.microsoft.com/office/drawing/2014/main" id="{12DAEA13-6AB6-4685-86CA-D1D3F0040475}"/>
                </a:ext>
              </a:extLst>
            </p:cNvPr>
            <p:cNvSpPr/>
            <p:nvPr/>
          </p:nvSpPr>
          <p:spPr>
            <a:xfrm>
              <a:off x="965696" y="1964506"/>
              <a:ext cx="1659127" cy="938390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mmagine 12">
            <a:extLst>
              <a:ext uri="{FF2B5EF4-FFF2-40B4-BE49-F238E27FC236}">
                <a16:creationId xmlns:a16="http://schemas.microsoft.com/office/drawing/2014/main" id="{83F419FB-193A-4FA0-9161-482897C33A0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19" y="437693"/>
            <a:ext cx="6513599" cy="45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DD4C5C8-C9B4-489F-ABF1-79922F6E9156}"/>
              </a:ext>
            </a:extLst>
          </p:cNvPr>
          <p:cNvSpPr txBox="1"/>
          <p:nvPr/>
        </p:nvSpPr>
        <p:spPr>
          <a:xfrm>
            <a:off x="949876" y="423357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Sentiment space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83FBF-707D-402D-844D-AD22878BF5B1}"/>
              </a:ext>
            </a:extLst>
          </p:cNvPr>
          <p:cNvSpPr/>
          <p:nvPr/>
        </p:nvSpPr>
        <p:spPr>
          <a:xfrm>
            <a:off x="838200" y="1131243"/>
            <a:ext cx="10261600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To calculate </a:t>
            </a: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 </a:t>
            </a: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daily index we use the ISTAT formula called “Sentiment space”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 </a:t>
            </a:r>
            <a:r>
              <a:rPr lang="en-GB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Sentix</a:t>
            </a: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, positive (</a:t>
            </a:r>
            <a:r>
              <a:rPr lang="en-GB" sz="2000" b="1" dirty="0">
                <a:solidFill>
                  <a:srgbClr val="FF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</a:t>
            </a: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) and negative (</a:t>
            </a:r>
            <a:r>
              <a:rPr lang="en-GB" sz="2000" b="1" dirty="0">
                <a:solidFill>
                  <a:srgbClr val="FF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n</a:t>
            </a: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) sentiment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scores of lemmas are constrained as follows: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Therefore </a:t>
            </a:r>
            <a:r>
              <a:rPr lang="en-GB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Sentix</a:t>
            </a: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maps lemmas to 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belonging to the sentiment triangle: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C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>
              <a:lnSpc>
                <a:spcPct val="150000"/>
              </a:lnSpc>
            </a:pPr>
            <a:endParaRPr lang="en-GB" sz="2400" b="1" dirty="0">
              <a:solidFill>
                <a:srgbClr val="C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14" name="Immagine 12">
            <a:extLst>
              <a:ext uri="{FF2B5EF4-FFF2-40B4-BE49-F238E27FC236}">
                <a16:creationId xmlns:a16="http://schemas.microsoft.com/office/drawing/2014/main" id="{2BDA6CC1-6FEF-4793-8D28-C86078D312F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3670300"/>
            <a:ext cx="2990850" cy="24650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7">
                <a:extLst>
                  <a:ext uri="{FF2B5EF4-FFF2-40B4-BE49-F238E27FC236}">
                    <a16:creationId xmlns:a16="http://schemas.microsoft.com/office/drawing/2014/main" id="{A733D19B-BA03-43B2-B5A6-DAF2635AAF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04059" y="1620195"/>
                <a:ext cx="1213081" cy="878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/>
                                  </a:rPr>
                                  <m:t>p</m:t>
                                </m:r>
                                <m:r>
                                  <a:rPr lang="it-IT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  <m:r>
                                      <a:rPr lang="it-IT" i="1">
                                        <a:latin typeface="Cambria Math"/>
                                        <a:ea typeface="Cambria Math"/>
                                      </a:rPr>
                                      <m:t>, </m:t>
                                    </m:r>
                                    <m:r>
                                      <a:rPr lang="it-IT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it-IT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  <m:r>
                                      <a:rPr lang="it-IT" i="1">
                                        <a:latin typeface="Cambria Math"/>
                                        <a:ea typeface="Cambria Math"/>
                                      </a:rPr>
                                      <m:t>, </m:t>
                                    </m:r>
                                    <m:r>
                                      <a:rPr lang="it-IT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/>
                                  </a:rPr>
                                  <m:t>p</m:t>
                                </m:r>
                                <m:r>
                                  <a:rPr lang="it-IT" b="0" i="0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it-IT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it-IT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ttangolo 7">
                <a:extLst>
                  <a:ext uri="{FF2B5EF4-FFF2-40B4-BE49-F238E27FC236}">
                    <a16:creationId xmlns:a16="http://schemas.microsoft.com/office/drawing/2014/main" id="{A733D19B-BA03-43B2-B5A6-DAF2635AA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059" y="1620195"/>
                <a:ext cx="1213081" cy="878953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contenuto 2">
                <a:extLst>
                  <a:ext uri="{FF2B5EF4-FFF2-40B4-BE49-F238E27FC236}">
                    <a16:creationId xmlns:a16="http://schemas.microsoft.com/office/drawing/2014/main" id="{A439EC71-95D3-4376-8693-AE36E29A97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2305" y="2680186"/>
                <a:ext cx="5030126" cy="19128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3200" kern="1200" baseline="0">
                    <a:solidFill>
                      <a:srgbClr val="505150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800" kern="1200" baseline="0">
                    <a:solidFill>
                      <a:srgbClr val="505150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rgbClr val="505150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 kern="1200" baseline="0">
                    <a:solidFill>
                      <a:srgbClr val="505150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 kern="1200" baseline="0">
                    <a:solidFill>
                      <a:srgbClr val="505150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0000" indent="-180000"/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From</a:t>
                </a:r>
                <a:r>
                  <a:rPr lang="en-US" sz="2000" dirty="0"/>
                  <a:t> (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p,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2000" dirty="0"/>
                  <a:t>) 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coordinates we can pass to </a:t>
                </a:r>
                <a:r>
                  <a:rPr lang="en-US" sz="2000" dirty="0">
                    <a:solidFill>
                      <a:srgbClr val="C00000"/>
                    </a:solidFill>
                  </a:rPr>
                  <a:t>polar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coordinates</a:t>
                </a:r>
                <a:r>
                  <a:rPr lang="en-US" sz="2000" dirty="0"/>
                  <a:t> (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i,</a:t>
                </a:r>
                <a:r>
                  <a:rPr lang="en-US" sz="2000" dirty="0"/>
                  <a:t> </a:t>
                </a:r>
                <a:r>
                  <a:rPr lang="el-GR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US" sz="2000" dirty="0"/>
                  <a:t>) 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and derive two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additional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sentiment scores:</a:t>
                </a:r>
              </a:p>
              <a:p>
                <a:pPr marL="468000" lvl="1">
                  <a:spcBef>
                    <a:spcPts val="8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Polarity</a:t>
                </a:r>
                <a:r>
                  <a:rPr lang="en-US" sz="2000" dirty="0">
                    <a:solidFill>
                      <a:srgbClr val="C00000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smtClean="0">
                        <a:solidFill>
                          <a:schemeClr val="tx1"/>
                        </a:solidFill>
                        <a:latin typeface="Cambria Math"/>
                        <a:ea typeface="Calibri"/>
                        <a:cs typeface="Times New Roman"/>
                      </a:rPr>
                      <m:t>ω</m:t>
                    </m:r>
                    <m:r>
                      <a:rPr lang="it-IT" sz="2000" i="1">
                        <a:solidFill>
                          <a:schemeClr val="tx1"/>
                        </a:solidFill>
                        <a:latin typeface="Cambria Math"/>
                        <a:ea typeface="Calibri"/>
                        <a:cs typeface="Times New Roman"/>
                      </a:rPr>
                      <m:t>= </m:t>
                    </m:r>
                    <m:r>
                      <a:rPr lang="it-IT" sz="2000" i="1">
                        <a:solidFill>
                          <a:schemeClr val="tx1"/>
                        </a:solidFill>
                        <a:latin typeface="Cambria Math"/>
                        <a:ea typeface="Calibri"/>
                        <a:cs typeface="Times New Roman"/>
                      </a:rPr>
                      <m:t>1</m:t>
                    </m:r>
                    <m:r>
                      <a:rPr lang="it-IT" sz="2000" i="1">
                        <a:solidFill>
                          <a:schemeClr val="tx1"/>
                        </a:solidFill>
                        <a:latin typeface="Cambria Math"/>
                        <a:ea typeface="Calibri"/>
                        <a:cs typeface="Times New Roman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θ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ω</m:t>
                    </m:r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[-1, 1]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468000" lvl="1">
                  <a:spcBef>
                    <a:spcPts val="8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Intensity</a:t>
                </a:r>
                <a:r>
                  <a:rPr lang="en-US" sz="2000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smtClean="0">
                        <a:solidFill>
                          <a:schemeClr val="tx1"/>
                        </a:solidFill>
                        <a:latin typeface="Cambria Math"/>
                        <a:ea typeface="Calibri"/>
                        <a:cs typeface="Times New Roman"/>
                      </a:rPr>
                      <m:t>i</m:t>
                    </m:r>
                    <m:r>
                      <a:rPr lang="it-IT" sz="2000" i="1">
                        <a:solidFill>
                          <a:schemeClr val="tx1"/>
                        </a:solidFill>
                        <a:latin typeface="Cambria Math"/>
                        <a:ea typeface="Calibri"/>
                        <a:cs typeface="Times New Roman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p</m:t>
                            </m:r>
                          </m:e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2</m:t>
                            </m:r>
                          </m:sup>
                        </m:sSup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n</m:t>
                            </m:r>
                          </m:e>
                          <m:sup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  <a:cs typeface="Times New Roman"/>
                      </a:rPr>
                      <m:t>i</m:t>
                    </m:r>
                    <m:r>
                      <a:rPr lang="it-I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[0, 1]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342000" indent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16" name="Segnaposto contenuto 2">
                <a:extLst>
                  <a:ext uri="{FF2B5EF4-FFF2-40B4-BE49-F238E27FC236}">
                    <a16:creationId xmlns:a16="http://schemas.microsoft.com/office/drawing/2014/main" id="{A439EC71-95D3-4376-8693-AE36E29A9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05" y="2680186"/>
                <a:ext cx="5030126" cy="1912811"/>
              </a:xfrm>
              <a:prstGeom prst="rect">
                <a:avLst/>
              </a:prstGeom>
              <a:blipFill>
                <a:blip r:embed="rId4"/>
                <a:stretch>
                  <a:fillRect l="-1090" t="-2556" b="-11821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E0AD54C-0B96-43F3-B556-F4F2B37149AC}"/>
              </a:ext>
            </a:extLst>
          </p:cNvPr>
          <p:cNvSpPr txBox="1">
            <a:spLocks/>
          </p:cNvSpPr>
          <p:nvPr/>
        </p:nvSpPr>
        <p:spPr>
          <a:xfrm>
            <a:off x="5812305" y="4774035"/>
            <a:ext cx="4065986" cy="7576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8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way Sentix lemmas are</a:t>
            </a:r>
          </a:p>
          <a:p>
            <a:pPr marL="34200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mapped to a </a:t>
            </a:r>
            <a:r>
              <a:rPr lang="en-US" sz="2000" dirty="0">
                <a:solidFill>
                  <a:srgbClr val="C00000"/>
                </a:solidFill>
              </a:rPr>
              <a:t>4D sentiment space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EB7D9B3F-CF09-43F7-92B5-6C3226F48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sp>
        <p:nvSpPr>
          <p:cNvPr id="20" name="عنصر نائب لرقم الشريحة 5">
            <a:extLst>
              <a:ext uri="{FF2B5EF4-FFF2-40B4-BE49-F238E27FC236}">
                <a16:creationId xmlns:a16="http://schemas.microsoft.com/office/drawing/2014/main" id="{B710A6C9-4F2B-4674-87B0-6B160847D8F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defRPr/>
            </a:pPr>
            <a:fld id="{424D25EF-9502-084C-AE9A-054DF3B00308}" type="slidenum">
              <a:rPr lang="en-US" sz="1100" smtClean="0">
                <a:solidFill>
                  <a:srgbClr val="000000"/>
                </a:solidFill>
                <a:latin typeface="Sakkal Majalla"/>
                <a:cs typeface="Arial" charset="0"/>
              </a:rPr>
              <a:pPr algn="r" defTabSz="457200">
                <a:defRPr/>
              </a:pPr>
              <a:t>14</a:t>
            </a:fld>
            <a:endParaRPr lang="en-US" dirty="0">
              <a:solidFill>
                <a:srgbClr val="000000"/>
              </a:solidFill>
              <a:latin typeface="Sakkal Majalla"/>
              <a:cs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4C57CC-0FD8-4998-9745-EF6F652D6248}"/>
              </a:ext>
            </a:extLst>
          </p:cNvPr>
          <p:cNvSpPr txBox="1"/>
          <p:nvPr/>
        </p:nvSpPr>
        <p:spPr>
          <a:xfrm>
            <a:off x="5845490" y="5818774"/>
            <a:ext cx="443326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How do we use sentiment space valuables</a:t>
            </a:r>
          </a:p>
          <a:p>
            <a:r>
              <a:rPr lang="en-US" dirty="0"/>
              <a:t> to calculate the index?</a:t>
            </a:r>
            <a:endParaRPr lang="ar-SA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BA239BCF-D0DE-4D1E-A7E1-EDEB6FBEB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0982">
            <a:off x="10077858" y="5405204"/>
            <a:ext cx="675911" cy="6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3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>
            <a:extLst>
              <a:ext uri="{FF2B5EF4-FFF2-40B4-BE49-F238E27FC236}">
                <a16:creationId xmlns:a16="http://schemas.microsoft.com/office/drawing/2014/main" id="{8A24AF9F-ADDC-485B-9973-6DD5BD62D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sp>
        <p:nvSpPr>
          <p:cNvPr id="21" name="عنصر نائب لرقم الشريحة 5">
            <a:extLst>
              <a:ext uri="{FF2B5EF4-FFF2-40B4-BE49-F238E27FC236}">
                <a16:creationId xmlns:a16="http://schemas.microsoft.com/office/drawing/2014/main" id="{C2A4CA08-E80E-413B-AD5B-A99BAFBC428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defRPr/>
            </a:pPr>
            <a:fld id="{424D25EF-9502-084C-AE9A-054DF3B00308}" type="slidenum">
              <a:rPr lang="en-US" sz="1100" smtClean="0">
                <a:solidFill>
                  <a:srgbClr val="000000"/>
                </a:solidFill>
                <a:latin typeface="Sakkal Majalla"/>
                <a:cs typeface="Arial" charset="0"/>
              </a:rPr>
              <a:pPr algn="r" defTabSz="457200">
                <a:defRPr/>
              </a:pPr>
              <a:t>15</a:t>
            </a:fld>
            <a:endParaRPr lang="en-US" dirty="0">
              <a:solidFill>
                <a:srgbClr val="000000"/>
              </a:solidFill>
              <a:latin typeface="Sakkal Majalla"/>
              <a:cs typeface="Arial" charset="0"/>
            </a:endParaRP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71B1411-0B45-42DA-9C88-919068339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0982">
            <a:off x="6161363" y="1350155"/>
            <a:ext cx="1100712" cy="1058884"/>
          </a:xfrm>
          <a:prstGeom prst="rect">
            <a:avLst/>
          </a:prstGeom>
        </p:spPr>
      </p:pic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92B13972-B990-4531-93D8-27E6850B90FF}"/>
              </a:ext>
            </a:extLst>
          </p:cNvPr>
          <p:cNvSpPr txBox="1">
            <a:spLocks/>
          </p:cNvSpPr>
          <p:nvPr/>
        </p:nvSpPr>
        <p:spPr>
          <a:xfrm>
            <a:off x="838200" y="3003285"/>
            <a:ext cx="5372193" cy="7259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8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 baseline="0">
                <a:solidFill>
                  <a:srgbClr val="505150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180000"/>
            <a:r>
              <a:rPr lang="en-US" sz="1800" dirty="0"/>
              <a:t>Once sentiment scores (</a:t>
            </a: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1800" dirty="0"/>
              <a:t>, </a:t>
            </a:r>
            <a:r>
              <a:rPr lang="el-G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800" dirty="0"/>
              <a:t>) are available for all the tweets of a daily block…</a:t>
            </a:r>
          </a:p>
        </p:txBody>
      </p:sp>
      <p:grpSp>
        <p:nvGrpSpPr>
          <p:cNvPr id="28" name="Gruppo 15">
            <a:extLst>
              <a:ext uri="{FF2B5EF4-FFF2-40B4-BE49-F238E27FC236}">
                <a16:creationId xmlns:a16="http://schemas.microsoft.com/office/drawing/2014/main" id="{61DA4508-FD66-491C-8615-4A0502FD331F}"/>
              </a:ext>
            </a:extLst>
          </p:cNvPr>
          <p:cNvGrpSpPr/>
          <p:nvPr/>
        </p:nvGrpSpPr>
        <p:grpSpPr>
          <a:xfrm>
            <a:off x="838200" y="3734121"/>
            <a:ext cx="7485198" cy="1953194"/>
            <a:chOff x="-33509" y="2162485"/>
            <a:chExt cx="7485198" cy="1953194"/>
          </a:xfrm>
        </p:grpSpPr>
        <p:sp>
          <p:nvSpPr>
            <p:cNvPr id="29" name="Segnaposto contenuto 2">
              <a:extLst>
                <a:ext uri="{FF2B5EF4-FFF2-40B4-BE49-F238E27FC236}">
                  <a16:creationId xmlns:a16="http://schemas.microsoft.com/office/drawing/2014/main" id="{A2DBD5A3-3269-419F-B5F4-D536620C31F7}"/>
                </a:ext>
              </a:extLst>
            </p:cNvPr>
            <p:cNvSpPr txBox="1">
              <a:spLocks/>
            </p:cNvSpPr>
            <p:nvPr/>
          </p:nvSpPr>
          <p:spPr>
            <a:xfrm>
              <a:off x="-33509" y="2162485"/>
              <a:ext cx="5457826" cy="97836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3200" kern="1200" baseline="0">
                  <a:solidFill>
                    <a:srgbClr val="505150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ü"/>
                <a:defRPr sz="2800" kern="1200" baseline="0">
                  <a:solidFill>
                    <a:srgbClr val="505150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rgbClr val="505150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 kern="1200" baseline="0">
                  <a:solidFill>
                    <a:srgbClr val="505150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 kern="1200" baseline="0">
                  <a:solidFill>
                    <a:srgbClr val="505150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6000" indent="-180000"/>
              <a:r>
                <a:rPr lang="en-US" sz="1800" dirty="0"/>
                <a:t>Lastly we compute the </a:t>
              </a:r>
              <a:r>
                <a:rPr lang="en-US" sz="1800" dirty="0">
                  <a:solidFill>
                    <a:srgbClr val="C00000"/>
                  </a:solidFill>
                </a:rPr>
                <a:t>daily index value 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800" dirty="0"/>
                <a:t>), which depends on the distribution of tweets within the Positive, Neutral and Negative classes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ttangolo 13">
                  <a:extLst>
                    <a:ext uri="{FF2B5EF4-FFF2-40B4-BE49-F238E27FC236}">
                      <a16:creationId xmlns:a16="http://schemas.microsoft.com/office/drawing/2014/main" id="{96081473-34C1-4343-89D6-4FB193ACF397}"/>
                    </a:ext>
                  </a:extLst>
                </p:cNvPr>
                <p:cNvSpPr/>
                <p:nvPr/>
              </p:nvSpPr>
              <p:spPr>
                <a:xfrm>
                  <a:off x="104614" y="3433056"/>
                  <a:ext cx="4417940" cy="682623"/>
                </a:xfrm>
                <a:prstGeom prst="rect">
                  <a:avLst/>
                </a:prstGeom>
                <a:ln w="19050">
                  <a:solidFill>
                    <a:srgbClr val="C0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it-IT">
                            <a:latin typeface="Cambria Math"/>
                          </a:rPr>
                          <m:t>S</m:t>
                        </m:r>
                        <m:r>
                          <a:rPr lang="it-IT" i="1"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/>
                                  </a:rPr>
                                  <m:t>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i</m:t>
                            </m:r>
                          </m:sub>
                        </m:sSub>
                        <m:r>
                          <a:rPr lang="it-IT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  <m:r>
                          <a:rPr lang="it-IT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it-IT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it-IT" i="1">
                                    <a:latin typeface="Cambria Math"/>
                                  </a:rPr>
                                  <m:t>𝑃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/>
                                  </a:rPr>
                                  <m:t>+ </m:t>
                                </m:r>
                              </m:e>
                            </m:nary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it-IT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it-IT" i="1">
                                    <a:latin typeface="Cambria Math"/>
                                  </a:rPr>
                                  <m:t>𝑁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ttangolo 13">
                  <a:extLst>
                    <a:ext uri="{FF2B5EF4-FFF2-40B4-BE49-F238E27FC236}">
                      <a16:creationId xmlns:a16="http://schemas.microsoft.com/office/drawing/2014/main" id="{96081473-34C1-4343-89D6-4FB193ACF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14" y="3433056"/>
                  <a:ext cx="4417940" cy="68262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ar-S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ttangolo 14">
                  <a:extLst>
                    <a:ext uri="{FF2B5EF4-FFF2-40B4-BE49-F238E27FC236}">
                      <a16:creationId xmlns:a16="http://schemas.microsoft.com/office/drawing/2014/main" id="{1FADB75D-5068-4DAC-B353-0CDEC7391A48}"/>
                    </a:ext>
                  </a:extLst>
                </p:cNvPr>
                <p:cNvSpPr/>
                <p:nvPr/>
              </p:nvSpPr>
              <p:spPr>
                <a:xfrm>
                  <a:off x="4522554" y="3589702"/>
                  <a:ext cx="29291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rgbClr val="505150"/>
                      </a:solidFill>
                      <a:latin typeface="Calibri" panose="020F0502020204030204" pitchFamily="34" charset="0"/>
                    </a:rPr>
                    <a:t>where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a:rPr lang="it-IT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it-IT" i="1">
                          <a:latin typeface="Cambria Math"/>
                        </a:rPr>
                        <m:t>≝</m:t>
                      </m:r>
                      <m:r>
                        <a:rPr lang="it-IT" i="1">
                          <a:latin typeface="Cambria Math"/>
                        </a:rPr>
                        <m:t>0</m:t>
                      </m:r>
                      <m:r>
                        <a:rPr lang="it-IT" i="1">
                          <a:latin typeface="Cambria Math"/>
                        </a:rPr>
                        <m:t>  ∀</m:t>
                      </m:r>
                      <m:r>
                        <a:rPr lang="it-IT" i="1">
                          <a:latin typeface="Cambria Math"/>
                        </a:rPr>
                        <m:t>𝑡</m:t>
                      </m:r>
                      <m:r>
                        <a:rPr lang="it-IT" i="1">
                          <a:latin typeface="Cambria Math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/>
                        </a:rPr>
                        <m:t>Neutral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ttangolo 14">
                  <a:extLst>
                    <a:ext uri="{FF2B5EF4-FFF2-40B4-BE49-F238E27FC236}">
                      <a16:creationId xmlns:a16="http://schemas.microsoft.com/office/drawing/2014/main" id="{1FADB75D-5068-4DAC-B353-0CDEC7391A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554" y="3589702"/>
                  <a:ext cx="292913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875" t="-10000" b="-26667"/>
                  </a:stretch>
                </a:blipFill>
              </p:spPr>
              <p:txBody>
                <a:bodyPr/>
                <a:lstStyle/>
                <a:p>
                  <a:r>
                    <a:rPr lang="ar-S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itolo 1">
            <a:extLst>
              <a:ext uri="{FF2B5EF4-FFF2-40B4-BE49-F238E27FC236}">
                <a16:creationId xmlns:a16="http://schemas.microsoft.com/office/drawing/2014/main" id="{BB8FEB1D-091C-4570-958C-F79F21BBE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07" y="493961"/>
            <a:ext cx="7914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Clustering and Calculation of the Index</a:t>
            </a:r>
          </a:p>
        </p:txBody>
      </p:sp>
      <p:pic>
        <p:nvPicPr>
          <p:cNvPr id="36" name="Immagine 12">
            <a:extLst>
              <a:ext uri="{FF2B5EF4-FFF2-40B4-BE49-F238E27FC236}">
                <a16:creationId xmlns:a16="http://schemas.microsoft.com/office/drawing/2014/main" id="{DCFC71EF-9CF4-4CCE-A435-229B67D3DA3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287" y="2133754"/>
            <a:ext cx="2990850" cy="24650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517C3-EBAB-47BD-833C-40D211E3E6F5}"/>
              </a:ext>
            </a:extLst>
          </p:cNvPr>
          <p:cNvSpPr txBox="1"/>
          <p:nvPr/>
        </p:nvSpPr>
        <p:spPr>
          <a:xfrm>
            <a:off x="654632" y="1665737"/>
            <a:ext cx="5739328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How do we use sentiment space valuables</a:t>
            </a:r>
          </a:p>
          <a:p>
            <a:r>
              <a:rPr lang="en-US" sz="2400" dirty="0"/>
              <a:t> to calculate the index?</a:t>
            </a:r>
            <a:endParaRPr lang="ar-SA" sz="2400" dirty="0"/>
          </a:p>
        </p:txBody>
      </p:sp>
    </p:spTree>
    <p:extLst>
      <p:ext uri="{BB962C8B-B14F-4D97-AF65-F5344CB8AC3E}">
        <p14:creationId xmlns:p14="http://schemas.microsoft.com/office/powerpoint/2010/main" val="228712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7AC26B-4569-4F58-BFD5-2D5D8C1C14BB}"/>
              </a:ext>
            </a:extLst>
          </p:cNvPr>
          <p:cNvSpPr txBox="1"/>
          <p:nvPr/>
        </p:nvSpPr>
        <p:spPr>
          <a:xfrm>
            <a:off x="641965" y="479308"/>
            <a:ext cx="8196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Data after apply formula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D2CF9AED-C602-4F0A-89F4-0D2DA5BE40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345986"/>
              </p:ext>
            </p:extLst>
          </p:nvPr>
        </p:nvGraphicFramePr>
        <p:xfrm>
          <a:off x="642777" y="1977637"/>
          <a:ext cx="10376213" cy="4256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429409" imgH="3047859" progId="Excel.Sheet.12">
                  <p:embed/>
                </p:oleObj>
              </mc:Choice>
              <mc:Fallback>
                <p:oleObj name="Worksheet" r:id="rId2" imgW="7429409" imgH="3047859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15C4D33-1C0C-4459-8650-CF4990F69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777" y="1977637"/>
                        <a:ext cx="10376213" cy="4256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3">
            <a:extLst>
              <a:ext uri="{FF2B5EF4-FFF2-40B4-BE49-F238E27FC236}">
                <a16:creationId xmlns:a16="http://schemas.microsoft.com/office/drawing/2014/main" id="{4225584B-5FED-4FC3-8308-F95AE3151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sp>
        <p:nvSpPr>
          <p:cNvPr id="22" name="عنصر نائب لرقم الشريحة 5">
            <a:extLst>
              <a:ext uri="{FF2B5EF4-FFF2-40B4-BE49-F238E27FC236}">
                <a16:creationId xmlns:a16="http://schemas.microsoft.com/office/drawing/2014/main" id="{B765D4BC-0886-4BC5-A753-D356563E46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defRPr/>
            </a:pPr>
            <a:fld id="{424D25EF-9502-084C-AE9A-054DF3B00308}" type="slidenum">
              <a:rPr lang="en-US" sz="1100" smtClean="0">
                <a:solidFill>
                  <a:srgbClr val="000000"/>
                </a:solidFill>
                <a:latin typeface="Sakkal Majalla"/>
                <a:cs typeface="Arial" charset="0"/>
              </a:rPr>
              <a:pPr algn="r" defTabSz="457200">
                <a:defRPr/>
              </a:pPr>
              <a:t>16</a:t>
            </a:fld>
            <a:endParaRPr lang="en-US" dirty="0">
              <a:solidFill>
                <a:srgbClr val="000000"/>
              </a:solidFill>
              <a:latin typeface="Sakkal Majalla"/>
              <a:cs typeface="Arial" charset="0"/>
            </a:endParaRPr>
          </a:p>
        </p:txBody>
      </p:sp>
      <p:grpSp>
        <p:nvGrpSpPr>
          <p:cNvPr id="24" name="Gruppo 15">
            <a:extLst>
              <a:ext uri="{FF2B5EF4-FFF2-40B4-BE49-F238E27FC236}">
                <a16:creationId xmlns:a16="http://schemas.microsoft.com/office/drawing/2014/main" id="{4F3E778E-C94C-4752-9E84-C12B9BB35A26}"/>
              </a:ext>
            </a:extLst>
          </p:cNvPr>
          <p:cNvGrpSpPr/>
          <p:nvPr/>
        </p:nvGrpSpPr>
        <p:grpSpPr>
          <a:xfrm>
            <a:off x="3525201" y="1275180"/>
            <a:ext cx="6588617" cy="553293"/>
            <a:chOff x="4692552" y="-524430"/>
            <a:chExt cx="5432175" cy="560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ttangolo 13">
                  <a:extLst>
                    <a:ext uri="{FF2B5EF4-FFF2-40B4-BE49-F238E27FC236}">
                      <a16:creationId xmlns:a16="http://schemas.microsoft.com/office/drawing/2014/main" id="{02F0680B-65C1-4552-B589-46BCD35285DE}"/>
                    </a:ext>
                  </a:extLst>
                </p:cNvPr>
                <p:cNvSpPr/>
                <p:nvPr/>
              </p:nvSpPr>
              <p:spPr>
                <a:xfrm>
                  <a:off x="4692552" y="-524430"/>
                  <a:ext cx="3482136" cy="560410"/>
                </a:xfrm>
                <a:prstGeom prst="rect">
                  <a:avLst/>
                </a:prstGeom>
                <a:ln w="19050">
                  <a:solidFill>
                    <a:srgbClr val="C0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it-IT" sz="1400">
                            <a:latin typeface="Cambria Math"/>
                          </a:rPr>
                          <m:t>S</m:t>
                        </m:r>
                        <m:r>
                          <a:rPr lang="it-IT" sz="1400" i="1"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 sz="1400">
                                    <a:latin typeface="Cambria Math"/>
                                  </a:rPr>
                                  <m:t>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i</m:t>
                            </m:r>
                          </m:sub>
                        </m:sSub>
                        <m:r>
                          <a:rPr lang="it-IT" sz="14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sz="14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400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400">
                                        <a:latin typeface="Cambria Math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sz="14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400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  <m:r>
                          <a:rPr lang="it-IT" sz="14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sz="1400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it-IT" sz="1400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it-IT" sz="1400" i="1">
                                    <a:latin typeface="Cambria Math"/>
                                  </a:rPr>
                                  <m:t>𝑃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400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400">
                                        <a:latin typeface="Cambria Math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it-IT" sz="1400" i="1">
                                    <a:latin typeface="Cambria Math"/>
                                  </a:rPr>
                                  <m:t>+ </m:t>
                                </m:r>
                              </m:e>
                            </m:nary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sz="1400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it-IT" sz="1400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it-IT" sz="1400" i="1">
                                    <a:latin typeface="Cambria Math"/>
                                  </a:rPr>
                                  <m:t>𝑁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400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400">
                                        <a:latin typeface="Cambria Math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sz="14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400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Rettangolo 13">
                  <a:extLst>
                    <a:ext uri="{FF2B5EF4-FFF2-40B4-BE49-F238E27FC236}">
                      <a16:creationId xmlns:a16="http://schemas.microsoft.com/office/drawing/2014/main" id="{02F0680B-65C1-4552-B589-46BCD35285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52" y="-524430"/>
                  <a:ext cx="3482136" cy="560410"/>
                </a:xfrm>
                <a:prstGeom prst="rect">
                  <a:avLst/>
                </a:prstGeom>
                <a:blipFill>
                  <a:blip r:embed="rId6"/>
                  <a:stretch>
                    <a:fillRect t="-55319" b="-82979"/>
                  </a:stretch>
                </a:blipFill>
                <a:ln w="190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ar-S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tangolo 14">
                  <a:extLst>
                    <a:ext uri="{FF2B5EF4-FFF2-40B4-BE49-F238E27FC236}">
                      <a16:creationId xmlns:a16="http://schemas.microsoft.com/office/drawing/2014/main" id="{CE197E96-73BF-429A-9C70-8F460D0E3FA4}"/>
                    </a:ext>
                  </a:extLst>
                </p:cNvPr>
                <p:cNvSpPr/>
                <p:nvPr/>
              </p:nvSpPr>
              <p:spPr>
                <a:xfrm>
                  <a:off x="8203535" y="-443626"/>
                  <a:ext cx="1921192" cy="311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rgbClr val="505150"/>
                      </a:solidFill>
                      <a:latin typeface="Calibri" panose="020F0502020204030204" pitchFamily="34" charset="0"/>
                    </a:rPr>
                    <a:t>where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sz="1400"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a:rPr lang="it-IT" sz="14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it-IT" sz="1400" i="1">
                          <a:latin typeface="Cambria Math"/>
                        </a:rPr>
                        <m:t>≝</m:t>
                      </m:r>
                      <m:r>
                        <a:rPr lang="it-IT" sz="1400" i="1">
                          <a:latin typeface="Cambria Math"/>
                        </a:rPr>
                        <m:t>0</m:t>
                      </m:r>
                      <m:r>
                        <a:rPr lang="it-IT" sz="1400" i="1">
                          <a:latin typeface="Cambria Math"/>
                        </a:rPr>
                        <m:t>  ∀</m:t>
                      </m:r>
                      <m:r>
                        <a:rPr lang="it-IT" sz="1400" i="1">
                          <a:latin typeface="Cambria Math"/>
                        </a:rPr>
                        <m:t>𝑡</m:t>
                      </m:r>
                      <m:r>
                        <a:rPr lang="it-IT" sz="1400" i="1">
                          <a:latin typeface="Cambria Math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/>
                        </a:rPr>
                        <m:t>Neutral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Rettangolo 14">
                  <a:extLst>
                    <a:ext uri="{FF2B5EF4-FFF2-40B4-BE49-F238E27FC236}">
                      <a16:creationId xmlns:a16="http://schemas.microsoft.com/office/drawing/2014/main" id="{CE197E96-73BF-429A-9C70-8F460D0E3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535" y="-443626"/>
                  <a:ext cx="1921192" cy="311736"/>
                </a:xfrm>
                <a:prstGeom prst="rect">
                  <a:avLst/>
                </a:prstGeom>
                <a:blipFill>
                  <a:blip r:embed="rId7"/>
                  <a:stretch>
                    <a:fillRect l="-785" t="-1961" b="-19608"/>
                  </a:stretch>
                </a:blipFill>
              </p:spPr>
              <p:txBody>
                <a:bodyPr/>
                <a:lstStyle/>
                <a:p>
                  <a:r>
                    <a:rPr lang="ar-S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0" name="Immagine 12">
            <a:extLst>
              <a:ext uri="{FF2B5EF4-FFF2-40B4-BE49-F238E27FC236}">
                <a16:creationId xmlns:a16="http://schemas.microsoft.com/office/drawing/2014/main" id="{150417F7-7F49-4BEB-BADB-800B6FC99078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42" y="1140243"/>
            <a:ext cx="894468" cy="7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4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8">
            <a:extLst>
              <a:ext uri="{FF2B5EF4-FFF2-40B4-BE49-F238E27FC236}">
                <a16:creationId xmlns:a16="http://schemas.microsoft.com/office/drawing/2014/main" id="{0B45B76F-CC87-4151-9348-CEC003C89FD8}"/>
              </a:ext>
            </a:extLst>
          </p:cNvPr>
          <p:cNvGrpSpPr/>
          <p:nvPr/>
        </p:nvGrpSpPr>
        <p:grpSpPr>
          <a:xfrm>
            <a:off x="166254" y="200891"/>
            <a:ext cx="11859491" cy="6456218"/>
            <a:chOff x="4918229" y="4391002"/>
            <a:chExt cx="1660125" cy="1551629"/>
          </a:xfrm>
        </p:grpSpPr>
        <p:sp>
          <p:nvSpPr>
            <p:cNvPr id="9" name="CasellaDiTesto 70">
              <a:extLst>
                <a:ext uri="{FF2B5EF4-FFF2-40B4-BE49-F238E27FC236}">
                  <a16:creationId xmlns:a16="http://schemas.microsoft.com/office/drawing/2014/main" id="{04460530-F71C-4326-8DB7-2B9704FC3E2E}"/>
                </a:ext>
              </a:extLst>
            </p:cNvPr>
            <p:cNvSpPr txBox="1"/>
            <p:nvPr/>
          </p:nvSpPr>
          <p:spPr>
            <a:xfrm>
              <a:off x="5113042" y="5342150"/>
              <a:ext cx="1303498" cy="510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Daily Index</a:t>
              </a:r>
            </a:p>
            <a:p>
              <a:pPr algn="ctr"/>
              <a:r>
                <a:rPr lang="en-US" sz="66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Computation</a:t>
              </a:r>
            </a:p>
          </p:txBody>
        </p:sp>
        <p:sp>
          <p:nvSpPr>
            <p:cNvPr id="11" name="Rettangolo arrotondato 71">
              <a:extLst>
                <a:ext uri="{FF2B5EF4-FFF2-40B4-BE49-F238E27FC236}">
                  <a16:creationId xmlns:a16="http://schemas.microsoft.com/office/drawing/2014/main" id="{24EB454F-A917-4C3A-904C-0FE502BAAA9F}"/>
                </a:ext>
              </a:extLst>
            </p:cNvPr>
            <p:cNvSpPr/>
            <p:nvPr/>
          </p:nvSpPr>
          <p:spPr>
            <a:xfrm>
              <a:off x="4918229" y="4391002"/>
              <a:ext cx="1660125" cy="1551629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50F04F-0BB9-4A43-9BB7-664A343E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46" y="575791"/>
            <a:ext cx="9300462" cy="3727588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1952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عنصر نائب لرقم الشريحة 5">
            <a:extLst>
              <a:ext uri="{FF2B5EF4-FFF2-40B4-BE49-F238E27FC236}">
                <a16:creationId xmlns:a16="http://schemas.microsoft.com/office/drawing/2014/main" id="{B765D4BC-0886-4BC5-A753-D356563E46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defRPr/>
            </a:pPr>
            <a:fld id="{424D25EF-9502-084C-AE9A-054DF3B00308}" type="slidenum">
              <a:rPr lang="en-US" sz="1100" smtClean="0">
                <a:solidFill>
                  <a:srgbClr val="000000"/>
                </a:solidFill>
                <a:latin typeface="Sakkal Majalla"/>
                <a:cs typeface="Arial" charset="0"/>
              </a:rPr>
              <a:pPr algn="r" defTabSz="457200">
                <a:defRPr/>
              </a:pPr>
              <a:t>18</a:t>
            </a:fld>
            <a:endParaRPr lang="en-US" dirty="0">
              <a:solidFill>
                <a:srgbClr val="000000"/>
              </a:solidFill>
              <a:latin typeface="Sakkal Majalla"/>
              <a:cs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43944-977C-4E1F-9A9D-2D366575E27C}"/>
              </a:ext>
            </a:extLst>
          </p:cNvPr>
          <p:cNvSpPr txBox="1"/>
          <p:nvPr/>
        </p:nvSpPr>
        <p:spPr>
          <a:xfrm>
            <a:off x="605320" y="499337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Visualisation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BC3DD9-7FB0-46F4-8324-05321E5BE683}"/>
              </a:ext>
            </a:extLst>
          </p:cNvPr>
          <p:cNvSpPr/>
          <p:nvPr/>
        </p:nvSpPr>
        <p:spPr>
          <a:xfrm>
            <a:off x="838200" y="1033100"/>
            <a:ext cx="10261600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There is a plot of 22 days of data collection </a:t>
            </a:r>
          </a:p>
          <a:p>
            <a:pPr>
              <a:lnSpc>
                <a:spcPct val="150000"/>
              </a:lnSpc>
            </a:pPr>
            <a:endParaRPr lang="en-GB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C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>
              <a:lnSpc>
                <a:spcPct val="150000"/>
              </a:lnSpc>
            </a:pPr>
            <a:endParaRPr lang="en-GB" sz="2400" b="1" dirty="0">
              <a:solidFill>
                <a:srgbClr val="C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E9301EF6-D6BA-4DDB-B648-0F07DEA22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7A8100-E29C-4D04-96FE-0F06424A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272" y="333123"/>
            <a:ext cx="1778434" cy="71278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26C68A-452F-11CC-7D30-29CED8425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127" y="1579675"/>
            <a:ext cx="9188698" cy="48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6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عنصر نائب لرقم الشريحة 5">
            <a:extLst>
              <a:ext uri="{FF2B5EF4-FFF2-40B4-BE49-F238E27FC236}">
                <a16:creationId xmlns:a16="http://schemas.microsoft.com/office/drawing/2014/main" id="{B765D4BC-0886-4BC5-A753-D356563E46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defRPr/>
            </a:pPr>
            <a:fld id="{424D25EF-9502-084C-AE9A-054DF3B00308}" type="slidenum">
              <a:rPr lang="en-US" sz="1100" smtClean="0">
                <a:solidFill>
                  <a:srgbClr val="000000"/>
                </a:solidFill>
                <a:latin typeface="Sakkal Majalla"/>
                <a:cs typeface="Arial" charset="0"/>
              </a:rPr>
              <a:pPr algn="r" defTabSz="457200">
                <a:defRPr/>
              </a:pPr>
              <a:t>19</a:t>
            </a:fld>
            <a:endParaRPr lang="en-US" dirty="0">
              <a:solidFill>
                <a:srgbClr val="000000"/>
              </a:solidFill>
              <a:latin typeface="Sakkal Majalla"/>
              <a:cs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43944-977C-4E1F-9A9D-2D366575E27C}"/>
              </a:ext>
            </a:extLst>
          </p:cNvPr>
          <p:cNvSpPr txBox="1"/>
          <p:nvPr/>
        </p:nvSpPr>
        <p:spPr>
          <a:xfrm>
            <a:off x="605320" y="499337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Visualisation of ISTAT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BC3DD9-7FB0-46F4-8324-05321E5BE683}"/>
              </a:ext>
            </a:extLst>
          </p:cNvPr>
          <p:cNvSpPr/>
          <p:nvPr/>
        </p:nvSpPr>
        <p:spPr>
          <a:xfrm>
            <a:off x="838200" y="1033100"/>
            <a:ext cx="10261600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There is a plot of 22 days of data collection </a:t>
            </a:r>
          </a:p>
          <a:p>
            <a:pPr>
              <a:lnSpc>
                <a:spcPct val="150000"/>
              </a:lnSpc>
            </a:pPr>
            <a:endParaRPr lang="en-GB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C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>
              <a:lnSpc>
                <a:spcPct val="150000"/>
              </a:lnSpc>
            </a:pPr>
            <a:endParaRPr lang="en-GB" sz="2400" b="1" dirty="0">
              <a:solidFill>
                <a:srgbClr val="C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E9301EF6-D6BA-4DDB-B648-0F07DEA22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B00557-68DF-18E0-D8B1-B0332E768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740986"/>
            <a:ext cx="9390077" cy="449066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443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924212-87D1-1FF1-F855-6DAA13B2D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696"/>
          <a:stretch/>
        </p:blipFill>
        <p:spPr>
          <a:xfrm>
            <a:off x="9705198" y="173636"/>
            <a:ext cx="2486802" cy="70724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11CBAB-050D-40BE-8908-6325652A4E80}"/>
              </a:ext>
            </a:extLst>
          </p:cNvPr>
          <p:cNvSpPr txBox="1"/>
          <p:nvPr/>
        </p:nvSpPr>
        <p:spPr>
          <a:xfrm>
            <a:off x="1029991" y="1224700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Outline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4965F2-377B-43E6-8466-B7D20B0A06EB}"/>
              </a:ext>
            </a:extLst>
          </p:cNvPr>
          <p:cNvSpPr txBox="1"/>
          <p:nvPr/>
        </p:nvSpPr>
        <p:spPr>
          <a:xfrm>
            <a:off x="1811481" y="1731043"/>
            <a:ext cx="8569037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Pipeline processing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Data collection : stream &amp; scraping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AI filtering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Sentiment classification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Sentiment space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Visualization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269549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عنصر نائب لرقم الشريحة 5">
            <a:extLst>
              <a:ext uri="{FF2B5EF4-FFF2-40B4-BE49-F238E27FC236}">
                <a16:creationId xmlns:a16="http://schemas.microsoft.com/office/drawing/2014/main" id="{B765D4BC-0886-4BC5-A753-D356563E46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defRPr/>
            </a:pPr>
            <a:fld id="{424D25EF-9502-084C-AE9A-054DF3B00308}" type="slidenum">
              <a:rPr lang="en-US" sz="1100" smtClean="0">
                <a:solidFill>
                  <a:srgbClr val="000000"/>
                </a:solidFill>
                <a:latin typeface="Sakkal Majalla"/>
                <a:cs typeface="Arial" charset="0"/>
              </a:rPr>
              <a:pPr algn="r" defTabSz="457200">
                <a:defRPr/>
              </a:pPr>
              <a:t>20</a:t>
            </a:fld>
            <a:endParaRPr lang="en-US" dirty="0">
              <a:solidFill>
                <a:srgbClr val="000000"/>
              </a:solidFill>
              <a:latin typeface="Sakkal Majalla"/>
              <a:cs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43944-977C-4E1F-9A9D-2D366575E27C}"/>
              </a:ext>
            </a:extLst>
          </p:cNvPr>
          <p:cNvSpPr txBox="1"/>
          <p:nvPr/>
        </p:nvSpPr>
        <p:spPr>
          <a:xfrm>
            <a:off x="605320" y="499337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Visualisation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BC3DD9-7FB0-46F4-8324-05321E5BE683}"/>
              </a:ext>
            </a:extLst>
          </p:cNvPr>
          <p:cNvSpPr/>
          <p:nvPr/>
        </p:nvSpPr>
        <p:spPr>
          <a:xfrm>
            <a:off x="838200" y="1033100"/>
            <a:ext cx="10261600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There is a plot of 29 days of data collection </a:t>
            </a:r>
          </a:p>
          <a:p>
            <a:pPr>
              <a:lnSpc>
                <a:spcPct val="150000"/>
              </a:lnSpc>
            </a:pPr>
            <a:endParaRPr lang="en-GB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C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>
              <a:lnSpc>
                <a:spcPct val="150000"/>
              </a:lnSpc>
            </a:pPr>
            <a:endParaRPr lang="en-GB" sz="2400" b="1" dirty="0">
              <a:solidFill>
                <a:srgbClr val="C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E9301EF6-D6BA-4DDB-B648-0F07DEA22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7A8100-E29C-4D04-96FE-0F06424A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272" y="333123"/>
            <a:ext cx="1778434" cy="71278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D4AE82-04D6-0818-5680-10BC5722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555" y="1579675"/>
            <a:ext cx="8400878" cy="48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42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470EE48-A2FB-4E5E-B0DB-F095689AB87F}"/>
              </a:ext>
            </a:extLst>
          </p:cNvPr>
          <p:cNvGrpSpPr/>
          <p:nvPr/>
        </p:nvGrpSpPr>
        <p:grpSpPr>
          <a:xfrm>
            <a:off x="167271" y="149743"/>
            <a:ext cx="11827605" cy="6542002"/>
            <a:chOff x="9798943" y="2308852"/>
            <a:chExt cx="2155216" cy="1192078"/>
          </a:xfrm>
        </p:grpSpPr>
        <p:grpSp>
          <p:nvGrpSpPr>
            <p:cNvPr id="2" name="Gruppo 72">
              <a:extLst>
                <a:ext uri="{FF2B5EF4-FFF2-40B4-BE49-F238E27FC236}">
                  <a16:creationId xmlns:a16="http://schemas.microsoft.com/office/drawing/2014/main" id="{219F4632-B4A8-495C-87D8-D783F808FE6B}"/>
                </a:ext>
              </a:extLst>
            </p:cNvPr>
            <p:cNvGrpSpPr/>
            <p:nvPr/>
          </p:nvGrpSpPr>
          <p:grpSpPr>
            <a:xfrm>
              <a:off x="9798943" y="2314099"/>
              <a:ext cx="2155216" cy="1186831"/>
              <a:chOff x="6423765" y="2455679"/>
              <a:chExt cx="1956499" cy="1186831"/>
            </a:xfrm>
          </p:grpSpPr>
          <p:sp>
            <p:nvSpPr>
              <p:cNvPr id="3" name="CasellaDiTesto 74">
                <a:extLst>
                  <a:ext uri="{FF2B5EF4-FFF2-40B4-BE49-F238E27FC236}">
                    <a16:creationId xmlns:a16="http://schemas.microsoft.com/office/drawing/2014/main" id="{8D4D6DCD-DF93-494B-BD14-BF5C0C64ED46}"/>
                  </a:ext>
                </a:extLst>
              </p:cNvPr>
              <p:cNvSpPr txBox="1"/>
              <p:nvPr/>
            </p:nvSpPr>
            <p:spPr>
              <a:xfrm>
                <a:off x="6491064" y="3268084"/>
                <a:ext cx="1889200" cy="286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Surveillance System</a:t>
                </a:r>
              </a:p>
            </p:txBody>
          </p:sp>
          <p:sp>
            <p:nvSpPr>
              <p:cNvPr id="4" name="Rettangolo arrotondato 75">
                <a:extLst>
                  <a:ext uri="{FF2B5EF4-FFF2-40B4-BE49-F238E27FC236}">
                    <a16:creationId xmlns:a16="http://schemas.microsoft.com/office/drawing/2014/main" id="{92FE98B2-4224-44B9-B97F-3C9152E85DCD}"/>
                  </a:ext>
                </a:extLst>
              </p:cNvPr>
              <p:cNvSpPr/>
              <p:nvPr/>
            </p:nvSpPr>
            <p:spPr>
              <a:xfrm>
                <a:off x="6423765" y="2455679"/>
                <a:ext cx="1956499" cy="1186831"/>
              </a:xfrm>
              <a:prstGeom prst="roundRect">
                <a:avLst/>
              </a:prstGeom>
              <a:noFill/>
              <a:ln w="15875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Graphic 4" descr="Security camera">
              <a:extLst>
                <a:ext uri="{FF2B5EF4-FFF2-40B4-BE49-F238E27FC236}">
                  <a16:creationId xmlns:a16="http://schemas.microsoft.com/office/drawing/2014/main" id="{43230403-CF92-4EF0-94A8-AD9D05869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10358859" y="2308852"/>
              <a:ext cx="80549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247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عنصر نائب لرقم الشريحة 5">
            <a:extLst>
              <a:ext uri="{FF2B5EF4-FFF2-40B4-BE49-F238E27FC236}">
                <a16:creationId xmlns:a16="http://schemas.microsoft.com/office/drawing/2014/main" id="{B765D4BC-0886-4BC5-A753-D356563E46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defRPr/>
            </a:pPr>
            <a:fld id="{424D25EF-9502-084C-AE9A-054DF3B00308}" type="slidenum">
              <a:rPr lang="en-US" sz="1100" smtClean="0">
                <a:solidFill>
                  <a:srgbClr val="000000"/>
                </a:solidFill>
                <a:latin typeface="Sakkal Majalla"/>
                <a:cs typeface="Arial" charset="0"/>
              </a:rPr>
              <a:pPr algn="r" defTabSz="457200">
                <a:defRPr/>
              </a:pPr>
              <a:t>22</a:t>
            </a:fld>
            <a:endParaRPr lang="en-US" dirty="0">
              <a:solidFill>
                <a:srgbClr val="000000"/>
              </a:solidFill>
              <a:latin typeface="Sakkal Majalla"/>
              <a:cs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43944-977C-4E1F-9A9D-2D366575E27C}"/>
              </a:ext>
            </a:extLst>
          </p:cNvPr>
          <p:cNvSpPr txBox="1"/>
          <p:nvPr/>
        </p:nvSpPr>
        <p:spPr>
          <a:xfrm>
            <a:off x="674593" y="1378269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Surveillance System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BC3DD9-7FB0-46F4-8324-05321E5BE683}"/>
              </a:ext>
            </a:extLst>
          </p:cNvPr>
          <p:cNvSpPr/>
          <p:nvPr/>
        </p:nvSpPr>
        <p:spPr>
          <a:xfrm>
            <a:off x="945537" y="2574920"/>
            <a:ext cx="102616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 system will be monitored from time to time in the event of a sudden and strong rise in the indicator or a sudden and strong decrease in the indicator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And that will be considered as </a:t>
            </a:r>
            <a:endParaRPr lang="en-GB" sz="2400" b="1" dirty="0">
              <a:solidFill>
                <a:srgbClr val="C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E9301EF6-D6BA-4DDB-B648-0F07DEA22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grpSp>
        <p:nvGrpSpPr>
          <p:cNvPr id="9" name="Gruppo 52">
            <a:extLst>
              <a:ext uri="{FF2B5EF4-FFF2-40B4-BE49-F238E27FC236}">
                <a16:creationId xmlns:a16="http://schemas.microsoft.com/office/drawing/2014/main" id="{C80E3665-9569-4F9A-9783-83AD38D8A821}"/>
              </a:ext>
            </a:extLst>
          </p:cNvPr>
          <p:cNvGrpSpPr/>
          <p:nvPr/>
        </p:nvGrpSpPr>
        <p:grpSpPr>
          <a:xfrm>
            <a:off x="4363339" y="3822477"/>
            <a:ext cx="1370684" cy="460603"/>
            <a:chOff x="1330868" y="721133"/>
            <a:chExt cx="1354385" cy="923657"/>
          </a:xfrm>
        </p:grpSpPr>
        <p:sp>
          <p:nvSpPr>
            <p:cNvPr id="10" name="CasellaDiTesto 54">
              <a:extLst>
                <a:ext uri="{FF2B5EF4-FFF2-40B4-BE49-F238E27FC236}">
                  <a16:creationId xmlns:a16="http://schemas.microsoft.com/office/drawing/2014/main" id="{0BD72FC9-3E0E-4593-9937-B46BF8993925}"/>
                </a:ext>
              </a:extLst>
            </p:cNvPr>
            <p:cNvSpPr txBox="1"/>
            <p:nvPr/>
          </p:nvSpPr>
          <p:spPr>
            <a:xfrm>
              <a:off x="1334683" y="787158"/>
              <a:ext cx="1350570" cy="67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</a:rPr>
                <a:t>Future Work</a:t>
              </a:r>
            </a:p>
          </p:txBody>
        </p:sp>
        <p:sp>
          <p:nvSpPr>
            <p:cNvPr id="11" name="Rettangolo arrotondato 55">
              <a:extLst>
                <a:ext uri="{FF2B5EF4-FFF2-40B4-BE49-F238E27FC236}">
                  <a16:creationId xmlns:a16="http://schemas.microsoft.com/office/drawing/2014/main" id="{1FDB0837-E8DA-49D6-8BBE-025CCCE58E64}"/>
                </a:ext>
              </a:extLst>
            </p:cNvPr>
            <p:cNvSpPr/>
            <p:nvPr/>
          </p:nvSpPr>
          <p:spPr>
            <a:xfrm>
              <a:off x="1330868" y="721133"/>
              <a:ext cx="1354384" cy="923657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2" name="Graphic 11" descr="Security camera">
            <a:extLst>
              <a:ext uri="{FF2B5EF4-FFF2-40B4-BE49-F238E27FC236}">
                <a16:creationId xmlns:a16="http://schemas.microsoft.com/office/drawing/2014/main" id="{5791F81A-1AB4-402F-BCFE-44C2D004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41931" y="238793"/>
            <a:ext cx="1000875" cy="11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5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924212-87D1-1FF1-F855-6DAA13B2D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696"/>
          <a:stretch/>
        </p:blipFill>
        <p:spPr>
          <a:xfrm>
            <a:off x="9705198" y="173636"/>
            <a:ext cx="2486802" cy="7072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A2F19-BDBE-4957-868F-CDB4C4F7D119}"/>
              </a:ext>
            </a:extLst>
          </p:cNvPr>
          <p:cNvSpPr txBox="1"/>
          <p:nvPr/>
        </p:nvSpPr>
        <p:spPr>
          <a:xfrm>
            <a:off x="1054436" y="1671965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Objective 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0C3E39-06B0-45DC-A73E-BFA71FD03838}"/>
              </a:ext>
            </a:extLst>
          </p:cNvPr>
          <p:cNvSpPr/>
          <p:nvPr/>
        </p:nvSpPr>
        <p:spPr>
          <a:xfrm>
            <a:off x="1378226" y="2379851"/>
            <a:ext cx="9753599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Collecting data containing Saudi tweets with locations.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Building a deep learning model to extract economy tweets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Building a deep leaning sentiment analysis model to classify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Measuring Saudi citizens and residents satisfaction about the economy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Plotting social moods on the economy index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147872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924212-87D1-1FF1-F855-6DAA13B2D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696"/>
          <a:stretch/>
        </p:blipFill>
        <p:spPr>
          <a:xfrm>
            <a:off x="9705198" y="173636"/>
            <a:ext cx="2486802" cy="7072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04E21A-CD09-4E4A-B411-5FA876F30946}"/>
              </a:ext>
            </a:extLst>
          </p:cNvPr>
          <p:cNvSpPr txBox="1"/>
          <p:nvPr/>
        </p:nvSpPr>
        <p:spPr>
          <a:xfrm>
            <a:off x="960782" y="1139653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Pipeline constructing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grpSp>
        <p:nvGrpSpPr>
          <p:cNvPr id="34" name="Gruppo 52">
            <a:extLst>
              <a:ext uri="{FF2B5EF4-FFF2-40B4-BE49-F238E27FC236}">
                <a16:creationId xmlns:a16="http://schemas.microsoft.com/office/drawing/2014/main" id="{8985795B-EB7B-4280-8E20-1430811868D9}"/>
              </a:ext>
            </a:extLst>
          </p:cNvPr>
          <p:cNvGrpSpPr/>
          <p:nvPr/>
        </p:nvGrpSpPr>
        <p:grpSpPr>
          <a:xfrm>
            <a:off x="1848447" y="1994304"/>
            <a:ext cx="1774196" cy="707886"/>
            <a:chOff x="932154" y="721133"/>
            <a:chExt cx="1753099" cy="923657"/>
          </a:xfrm>
        </p:grpSpPr>
        <p:sp>
          <p:nvSpPr>
            <p:cNvPr id="35" name="CasellaDiTesto 54">
              <a:extLst>
                <a:ext uri="{FF2B5EF4-FFF2-40B4-BE49-F238E27FC236}">
                  <a16:creationId xmlns:a16="http://schemas.microsoft.com/office/drawing/2014/main" id="{AD3E331B-9093-4DDF-BF2D-51F79CABCCBB}"/>
                </a:ext>
              </a:extLst>
            </p:cNvPr>
            <p:cNvSpPr txBox="1"/>
            <p:nvPr/>
          </p:nvSpPr>
          <p:spPr>
            <a:xfrm>
              <a:off x="1006581" y="787159"/>
              <a:ext cx="1678672" cy="763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</a:rPr>
                <a:t>API Streaming Or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</a:rPr>
                <a:t>scraping</a:t>
              </a:r>
            </a:p>
          </p:txBody>
        </p:sp>
        <p:sp>
          <p:nvSpPr>
            <p:cNvPr id="36" name="Rettangolo arrotondato 55">
              <a:extLst>
                <a:ext uri="{FF2B5EF4-FFF2-40B4-BE49-F238E27FC236}">
                  <a16:creationId xmlns:a16="http://schemas.microsoft.com/office/drawing/2014/main" id="{E71843C6-C11F-4042-B822-E329FB183C67}"/>
                </a:ext>
              </a:extLst>
            </p:cNvPr>
            <p:cNvSpPr/>
            <p:nvPr/>
          </p:nvSpPr>
          <p:spPr>
            <a:xfrm>
              <a:off x="932154" y="721133"/>
              <a:ext cx="1753099" cy="923657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uppo 52">
            <a:extLst>
              <a:ext uri="{FF2B5EF4-FFF2-40B4-BE49-F238E27FC236}">
                <a16:creationId xmlns:a16="http://schemas.microsoft.com/office/drawing/2014/main" id="{282D99F4-E444-4184-9B4E-830E3007D7BB}"/>
              </a:ext>
            </a:extLst>
          </p:cNvPr>
          <p:cNvGrpSpPr/>
          <p:nvPr/>
        </p:nvGrpSpPr>
        <p:grpSpPr>
          <a:xfrm>
            <a:off x="2335147" y="3547867"/>
            <a:ext cx="1370684" cy="707886"/>
            <a:chOff x="1330868" y="721133"/>
            <a:chExt cx="1354385" cy="923657"/>
          </a:xfrm>
        </p:grpSpPr>
        <p:sp>
          <p:nvSpPr>
            <p:cNvPr id="38" name="CasellaDiTesto 54">
              <a:extLst>
                <a:ext uri="{FF2B5EF4-FFF2-40B4-BE49-F238E27FC236}">
                  <a16:creationId xmlns:a16="http://schemas.microsoft.com/office/drawing/2014/main" id="{8EFFC734-EDDB-4E18-80F2-47BA987748A0}"/>
                </a:ext>
              </a:extLst>
            </p:cNvPr>
            <p:cNvSpPr txBox="1"/>
            <p:nvPr/>
          </p:nvSpPr>
          <p:spPr>
            <a:xfrm>
              <a:off x="1334683" y="787159"/>
              <a:ext cx="1350570" cy="763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</a:rPr>
                <a:t>Deep learning model </a:t>
              </a:r>
            </a:p>
          </p:txBody>
        </p:sp>
        <p:sp>
          <p:nvSpPr>
            <p:cNvPr id="39" name="Rettangolo arrotondato 55">
              <a:extLst>
                <a:ext uri="{FF2B5EF4-FFF2-40B4-BE49-F238E27FC236}">
                  <a16:creationId xmlns:a16="http://schemas.microsoft.com/office/drawing/2014/main" id="{8C495CB7-D8C1-4340-9E09-08F682DD4622}"/>
                </a:ext>
              </a:extLst>
            </p:cNvPr>
            <p:cNvSpPr/>
            <p:nvPr/>
          </p:nvSpPr>
          <p:spPr>
            <a:xfrm>
              <a:off x="1330868" y="721133"/>
              <a:ext cx="1354384" cy="923657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uppo 52">
            <a:extLst>
              <a:ext uri="{FF2B5EF4-FFF2-40B4-BE49-F238E27FC236}">
                <a16:creationId xmlns:a16="http://schemas.microsoft.com/office/drawing/2014/main" id="{8C341493-BB90-439A-B637-6B88B804A143}"/>
              </a:ext>
            </a:extLst>
          </p:cNvPr>
          <p:cNvGrpSpPr/>
          <p:nvPr/>
        </p:nvGrpSpPr>
        <p:grpSpPr>
          <a:xfrm>
            <a:off x="1480930" y="5062625"/>
            <a:ext cx="2112167" cy="707886"/>
            <a:chOff x="1330868" y="721133"/>
            <a:chExt cx="1354385" cy="923657"/>
          </a:xfrm>
        </p:grpSpPr>
        <p:sp>
          <p:nvSpPr>
            <p:cNvPr id="41" name="CasellaDiTesto 54">
              <a:extLst>
                <a:ext uri="{FF2B5EF4-FFF2-40B4-BE49-F238E27FC236}">
                  <a16:creationId xmlns:a16="http://schemas.microsoft.com/office/drawing/2014/main" id="{D7079523-6B65-4CC1-AF52-BE48D8BF35BB}"/>
                </a:ext>
              </a:extLst>
            </p:cNvPr>
            <p:cNvSpPr txBox="1"/>
            <p:nvPr/>
          </p:nvSpPr>
          <p:spPr>
            <a:xfrm>
              <a:off x="1334683" y="787159"/>
              <a:ext cx="1350570" cy="763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</a:rPr>
                <a:t>Positive, negative and neutral</a:t>
              </a:r>
            </a:p>
          </p:txBody>
        </p:sp>
        <p:sp>
          <p:nvSpPr>
            <p:cNvPr id="42" name="Rettangolo arrotondato 55">
              <a:extLst>
                <a:ext uri="{FF2B5EF4-FFF2-40B4-BE49-F238E27FC236}">
                  <a16:creationId xmlns:a16="http://schemas.microsoft.com/office/drawing/2014/main" id="{0FEB0496-F980-46E4-9D77-7B015CD174D8}"/>
                </a:ext>
              </a:extLst>
            </p:cNvPr>
            <p:cNvSpPr/>
            <p:nvPr/>
          </p:nvSpPr>
          <p:spPr>
            <a:xfrm>
              <a:off x="1330868" y="721133"/>
              <a:ext cx="1354384" cy="923657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6" name="Freccia in giù 76">
            <a:extLst>
              <a:ext uri="{FF2B5EF4-FFF2-40B4-BE49-F238E27FC236}">
                <a16:creationId xmlns:a16="http://schemas.microsoft.com/office/drawing/2014/main" id="{5E6C66A0-E920-4B79-9DAD-C3A5B4575CB6}"/>
              </a:ext>
            </a:extLst>
          </p:cNvPr>
          <p:cNvSpPr/>
          <p:nvPr/>
        </p:nvSpPr>
        <p:spPr>
          <a:xfrm>
            <a:off x="4422487" y="2934871"/>
            <a:ext cx="353845" cy="288381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ccia in giù 77">
            <a:extLst>
              <a:ext uri="{FF2B5EF4-FFF2-40B4-BE49-F238E27FC236}">
                <a16:creationId xmlns:a16="http://schemas.microsoft.com/office/drawing/2014/main" id="{30134436-FC96-4DE3-9230-1CD3C6FBAD09}"/>
              </a:ext>
            </a:extLst>
          </p:cNvPr>
          <p:cNvSpPr/>
          <p:nvPr/>
        </p:nvSpPr>
        <p:spPr>
          <a:xfrm>
            <a:off x="4389035" y="4495922"/>
            <a:ext cx="353845" cy="288381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0" name="Section Zoom 49">
                <a:extLst>
                  <a:ext uri="{FF2B5EF4-FFF2-40B4-BE49-F238E27FC236}">
                    <a16:creationId xmlns:a16="http://schemas.microsoft.com/office/drawing/2014/main" id="{64F64279-5CCA-4731-B385-B9A1F5B6ED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871116"/>
                  </p:ext>
                </p:extLst>
              </p:nvPr>
            </p:nvGraphicFramePr>
            <p:xfrm>
              <a:off x="3662959" y="1847539"/>
              <a:ext cx="1924264" cy="1082398"/>
            </p:xfrm>
            <a:graphic>
              <a:graphicData uri="http://schemas.microsoft.com/office/powerpoint/2016/sectionzoom">
                <psez:sectionZm>
                  <psez:sectionZmObj sectionId="{01D2C457-75D5-49F3-8542-3049F0D1524A}">
                    <psez:zmPr id="{CAC68B26-0733-4FD6-9E0C-7EB42CD3249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4264" cy="10823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0" name="Section Zoom 4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4F64279-5CCA-4731-B385-B9A1F5B6ED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2959" y="1847539"/>
                <a:ext cx="1924264" cy="10823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58" name="Freccia in giù 78">
            <a:extLst>
              <a:ext uri="{FF2B5EF4-FFF2-40B4-BE49-F238E27FC236}">
                <a16:creationId xmlns:a16="http://schemas.microsoft.com/office/drawing/2014/main" id="{4C4D1F1B-8EA0-4442-9729-AC7B261938A7}"/>
              </a:ext>
            </a:extLst>
          </p:cNvPr>
          <p:cNvSpPr/>
          <p:nvPr/>
        </p:nvSpPr>
        <p:spPr>
          <a:xfrm rot="16200000">
            <a:off x="5707259" y="5361573"/>
            <a:ext cx="353845" cy="317671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circolare a destra 87">
            <a:extLst>
              <a:ext uri="{FF2B5EF4-FFF2-40B4-BE49-F238E27FC236}">
                <a16:creationId xmlns:a16="http://schemas.microsoft.com/office/drawing/2014/main" id="{B1605D41-A5A2-488E-9BCD-3A355E2C367F}"/>
              </a:ext>
            </a:extLst>
          </p:cNvPr>
          <p:cNvSpPr/>
          <p:nvPr/>
        </p:nvSpPr>
        <p:spPr>
          <a:xfrm rot="2286422" flipV="1">
            <a:off x="9137784" y="3135447"/>
            <a:ext cx="424882" cy="1146302"/>
          </a:xfrm>
          <a:prstGeom prst="curvedRightArrow">
            <a:avLst>
              <a:gd name="adj1" fmla="val 41797"/>
              <a:gd name="adj2" fmla="val 86351"/>
              <a:gd name="adj3" fmla="val 43150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Freccia circolare a destra 88">
            <a:extLst>
              <a:ext uri="{FF2B5EF4-FFF2-40B4-BE49-F238E27FC236}">
                <a16:creationId xmlns:a16="http://schemas.microsoft.com/office/drawing/2014/main" id="{199F3C34-E22D-416B-912F-466EA0FB0552}"/>
              </a:ext>
            </a:extLst>
          </p:cNvPr>
          <p:cNvSpPr/>
          <p:nvPr/>
        </p:nvSpPr>
        <p:spPr>
          <a:xfrm rot="1922266" flipH="1">
            <a:off x="11156956" y="3781454"/>
            <a:ext cx="424882" cy="1146302"/>
          </a:xfrm>
          <a:prstGeom prst="curvedRightArrow">
            <a:avLst>
              <a:gd name="adj1" fmla="val 41797"/>
              <a:gd name="adj2" fmla="val 86351"/>
              <a:gd name="adj3" fmla="val 43150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Callout 1 91">
            <a:extLst>
              <a:ext uri="{FF2B5EF4-FFF2-40B4-BE49-F238E27FC236}">
                <a16:creationId xmlns:a16="http://schemas.microsoft.com/office/drawing/2014/main" id="{CEDC8C66-E7D6-45B2-BB95-E35CACE89984}"/>
              </a:ext>
            </a:extLst>
          </p:cNvPr>
          <p:cNvSpPr/>
          <p:nvPr/>
        </p:nvSpPr>
        <p:spPr>
          <a:xfrm>
            <a:off x="9547167" y="3801906"/>
            <a:ext cx="1648279" cy="476598"/>
          </a:xfrm>
          <a:prstGeom prst="borderCallout1">
            <a:avLst>
              <a:gd name="adj1" fmla="val 100710"/>
              <a:gd name="adj2" fmla="val 48441"/>
              <a:gd name="adj3" fmla="val 181421"/>
              <a:gd name="adj4" fmla="val 35592"/>
            </a:avLst>
          </a:prstGeom>
          <a:noFill/>
          <a:ln w="127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Outlier Detection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and Imputation</a:t>
            </a:r>
          </a:p>
        </p:txBody>
      </p:sp>
      <p:grpSp>
        <p:nvGrpSpPr>
          <p:cNvPr id="64" name="Gruppo 52">
            <a:extLst>
              <a:ext uri="{FF2B5EF4-FFF2-40B4-BE49-F238E27FC236}">
                <a16:creationId xmlns:a16="http://schemas.microsoft.com/office/drawing/2014/main" id="{7436C00D-65D0-4278-85EA-290F2ED4E959}"/>
              </a:ext>
            </a:extLst>
          </p:cNvPr>
          <p:cNvGrpSpPr/>
          <p:nvPr/>
        </p:nvGrpSpPr>
        <p:grpSpPr>
          <a:xfrm>
            <a:off x="8439490" y="2471888"/>
            <a:ext cx="1370684" cy="460603"/>
            <a:chOff x="1330868" y="721133"/>
            <a:chExt cx="1354385" cy="923657"/>
          </a:xfrm>
        </p:grpSpPr>
        <p:sp>
          <p:nvSpPr>
            <p:cNvPr id="65" name="CasellaDiTesto 54">
              <a:extLst>
                <a:ext uri="{FF2B5EF4-FFF2-40B4-BE49-F238E27FC236}">
                  <a16:creationId xmlns:a16="http://schemas.microsoft.com/office/drawing/2014/main" id="{52BD9FCE-4FBD-406F-AEA1-0BE694509CE1}"/>
                </a:ext>
              </a:extLst>
            </p:cNvPr>
            <p:cNvSpPr txBox="1"/>
            <p:nvPr/>
          </p:nvSpPr>
          <p:spPr>
            <a:xfrm>
              <a:off x="1334683" y="787158"/>
              <a:ext cx="1350570" cy="67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</a:rPr>
                <a:t>Future Work</a:t>
              </a:r>
            </a:p>
          </p:txBody>
        </p:sp>
        <p:sp>
          <p:nvSpPr>
            <p:cNvPr id="66" name="Rettangolo arrotondato 55">
              <a:extLst>
                <a:ext uri="{FF2B5EF4-FFF2-40B4-BE49-F238E27FC236}">
                  <a16:creationId xmlns:a16="http://schemas.microsoft.com/office/drawing/2014/main" id="{42D34846-A056-445B-A4BB-737E0F141396}"/>
                </a:ext>
              </a:extLst>
            </p:cNvPr>
            <p:cNvSpPr/>
            <p:nvPr/>
          </p:nvSpPr>
          <p:spPr>
            <a:xfrm>
              <a:off x="1330868" y="721133"/>
              <a:ext cx="1354384" cy="923657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72" name="Freccia in giù 78">
            <a:extLst>
              <a:ext uri="{FF2B5EF4-FFF2-40B4-BE49-F238E27FC236}">
                <a16:creationId xmlns:a16="http://schemas.microsoft.com/office/drawing/2014/main" id="{4154ED0B-00D8-4340-B473-57F9C311EA2F}"/>
              </a:ext>
            </a:extLst>
          </p:cNvPr>
          <p:cNvSpPr/>
          <p:nvPr/>
        </p:nvSpPr>
        <p:spPr>
          <a:xfrm rot="16200000">
            <a:off x="8084875" y="5267208"/>
            <a:ext cx="353845" cy="317671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6F2E451C-0E79-D5C8-7E72-26E21D138B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0602599"/>
                  </p:ext>
                </p:extLst>
              </p:nvPr>
            </p:nvGraphicFramePr>
            <p:xfrm>
              <a:off x="3717496" y="3372525"/>
              <a:ext cx="1850343" cy="1040818"/>
            </p:xfrm>
            <a:graphic>
              <a:graphicData uri="http://schemas.microsoft.com/office/powerpoint/2016/sectionzoom">
                <psez:sectionZm>
                  <psez:sectionZmObj sectionId="{BA93FFB0-8FBD-47AC-80A4-DFCDFC6A0F54}">
                    <psez:zmPr id="{196222C6-7B0A-4089-A84E-18CACD16D7A6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0343" cy="10408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F2E451C-0E79-D5C8-7E72-26E21D138B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7496" y="3372525"/>
                <a:ext cx="1850343" cy="10408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40BDBBB8-ED61-0DC0-77F0-578CEC2AF5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8255089"/>
                  </p:ext>
                </p:extLst>
              </p:nvPr>
            </p:nvGraphicFramePr>
            <p:xfrm>
              <a:off x="3706531" y="4923580"/>
              <a:ext cx="1948741" cy="1096168"/>
            </p:xfrm>
            <a:graphic>
              <a:graphicData uri="http://schemas.microsoft.com/office/powerpoint/2016/sectionzoom">
                <psez:sectionZm>
                  <psez:sectionZmObj sectionId="{464996C1-C7B9-48D2-BAC8-28133B4F9A36}">
                    <psez:zmPr id="{0ADD302E-82A5-4579-B461-D2A801C942FF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8741" cy="109616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0BDBBB8-ED61-0DC0-77F0-578CEC2AF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06531" y="4923580"/>
                <a:ext cx="1948741" cy="109616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DE014EF3-9415-241B-04C9-9163B4380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3438243"/>
                  </p:ext>
                </p:extLst>
              </p:nvPr>
            </p:nvGraphicFramePr>
            <p:xfrm>
              <a:off x="6093795" y="4899722"/>
              <a:ext cx="1948741" cy="1096167"/>
            </p:xfrm>
            <a:graphic>
              <a:graphicData uri="http://schemas.microsoft.com/office/powerpoint/2016/sectionzoom">
                <psez:sectionZm>
                  <psez:sectionZmObj sectionId="{FD37DC4B-A7F7-4740-835D-7775F82CD634}">
                    <psez:zmPr id="{D119DBB5-6D72-4884-B09D-74C8820A7313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8741" cy="10961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E014EF3-9415-241B-04C9-9163B4380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3795" y="4899722"/>
                <a:ext cx="1948741" cy="109616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06424210-8D91-BC43-14C5-D7E2B09B5D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4130322"/>
                  </p:ext>
                </p:extLst>
              </p:nvPr>
            </p:nvGraphicFramePr>
            <p:xfrm>
              <a:off x="8565122" y="4772656"/>
              <a:ext cx="2323153" cy="1306774"/>
            </p:xfrm>
            <a:graphic>
              <a:graphicData uri="http://schemas.microsoft.com/office/powerpoint/2016/sectionzoom">
                <psez:sectionZm>
                  <psez:sectionZmObj sectionId="{3446CF05-D741-41A4-A567-549A7CC61562}">
                    <psez:zmPr id="{078F30C8-DB12-499B-88A6-8B904EE6A6C9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3153" cy="13067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6424210-8D91-BC43-14C5-D7E2B09B5D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65122" y="4772656"/>
                <a:ext cx="2323153" cy="13067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B9EC7C4F-DEE0-5BEF-EAF5-A0C2B4A56C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184763"/>
                  </p:ext>
                </p:extLst>
              </p:nvPr>
            </p:nvGraphicFramePr>
            <p:xfrm>
              <a:off x="9820805" y="2115680"/>
              <a:ext cx="1969017" cy="1107572"/>
            </p:xfrm>
            <a:graphic>
              <a:graphicData uri="http://schemas.microsoft.com/office/powerpoint/2016/sectionzoom">
                <psez:sectionZm>
                  <psez:sectionZmObj sectionId="{57CFFC31-5745-453B-AEA4-FDE79FA3D354}">
                    <psez:zmPr id="{B83863B8-DB08-4693-A018-328879D3C16F}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9017" cy="110757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B9EC7C4F-DEE0-5BEF-EAF5-A0C2B4A56C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20805" y="2115680"/>
                <a:ext cx="1969017" cy="110757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93253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52">
            <a:extLst>
              <a:ext uri="{FF2B5EF4-FFF2-40B4-BE49-F238E27FC236}">
                <a16:creationId xmlns:a16="http://schemas.microsoft.com/office/drawing/2014/main" id="{D80729EA-1766-4688-A929-8E85CD45875A}"/>
              </a:ext>
            </a:extLst>
          </p:cNvPr>
          <p:cNvGrpSpPr/>
          <p:nvPr/>
        </p:nvGrpSpPr>
        <p:grpSpPr>
          <a:xfrm>
            <a:off x="106017" y="132522"/>
            <a:ext cx="11820940" cy="6440555"/>
            <a:chOff x="932154" y="721133"/>
            <a:chExt cx="1753099" cy="923657"/>
          </a:xfrm>
        </p:grpSpPr>
        <p:sp>
          <p:nvSpPr>
            <p:cNvPr id="11" name="CasellaDiTesto 54">
              <a:extLst>
                <a:ext uri="{FF2B5EF4-FFF2-40B4-BE49-F238E27FC236}">
                  <a16:creationId xmlns:a16="http://schemas.microsoft.com/office/drawing/2014/main" id="{2C10BA18-1520-47CB-B67A-0144422F2E15}"/>
                </a:ext>
              </a:extLst>
            </p:cNvPr>
            <p:cNvSpPr txBox="1"/>
            <p:nvPr/>
          </p:nvSpPr>
          <p:spPr>
            <a:xfrm>
              <a:off x="1791134" y="787159"/>
              <a:ext cx="894119" cy="772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Twitter</a:t>
              </a:r>
            </a:p>
            <a:p>
              <a:r>
                <a:rPr lang="en-US" sz="96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Public</a:t>
              </a:r>
            </a:p>
            <a:p>
              <a:r>
                <a:rPr lang="en-US" sz="96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Stream</a:t>
              </a:r>
            </a:p>
          </p:txBody>
        </p:sp>
        <p:sp>
          <p:nvSpPr>
            <p:cNvPr id="12" name="Rettangolo arrotondato 55">
              <a:extLst>
                <a:ext uri="{FF2B5EF4-FFF2-40B4-BE49-F238E27FC236}">
                  <a16:creationId xmlns:a16="http://schemas.microsoft.com/office/drawing/2014/main" id="{EB74A566-D0CD-45D1-AA4E-AE1B0E426265}"/>
                </a:ext>
              </a:extLst>
            </p:cNvPr>
            <p:cNvSpPr/>
            <p:nvPr/>
          </p:nvSpPr>
          <p:spPr>
            <a:xfrm>
              <a:off x="932154" y="721133"/>
              <a:ext cx="1753099" cy="923657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88D0862-3D8F-4EA4-97CF-C82419CC5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47" y="357523"/>
            <a:ext cx="5022028" cy="57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8D0862-3D8F-4EA4-97CF-C82419CC5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24" y="174189"/>
            <a:ext cx="1232987" cy="1059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D83F88-A08A-454F-8AAE-8CE6BD3CB9A9}"/>
              </a:ext>
            </a:extLst>
          </p:cNvPr>
          <p:cNvSpPr txBox="1"/>
          <p:nvPr/>
        </p:nvSpPr>
        <p:spPr>
          <a:xfrm>
            <a:off x="464237" y="1490453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Data Collection: Streaming/scraping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35E523-E94E-4CA6-B2FE-5C612D1BA85F}"/>
              </a:ext>
            </a:extLst>
          </p:cNvPr>
          <p:cNvSpPr/>
          <p:nvPr/>
        </p:nvSpPr>
        <p:spPr>
          <a:xfrm>
            <a:off x="721276" y="1914766"/>
            <a:ext cx="975359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Connecting to Twitter through Twitter API and filtering by Saudi Arabia cities coordinates        like follow sample….</a:t>
            </a:r>
          </a:p>
          <a:p>
            <a:pPr>
              <a:lnSpc>
                <a:spcPct val="150000"/>
              </a:lnSpc>
            </a:pPr>
            <a:endParaRPr lang="en-GB" sz="2400" b="1" dirty="0">
              <a:solidFill>
                <a:srgbClr val="00206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DC024BB-F5E6-4EEF-A7F0-C052D5903E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449664"/>
              </p:ext>
            </p:extLst>
          </p:nvPr>
        </p:nvGraphicFramePr>
        <p:xfrm>
          <a:off x="1206761" y="3189797"/>
          <a:ext cx="9525153" cy="1437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572574" imgH="1142947" progId="Excel.Sheet.12">
                  <p:embed/>
                </p:oleObj>
              </mc:Choice>
              <mc:Fallback>
                <p:oleObj name="Worksheet" r:id="rId3" imgW="7572574" imgH="1142947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4AB21C9-373F-4A73-A7F6-055E4FDBB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6761" y="3189797"/>
                        <a:ext cx="9525153" cy="1437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3">
            <a:extLst>
              <a:ext uri="{FF2B5EF4-FFF2-40B4-BE49-F238E27FC236}">
                <a16:creationId xmlns:a16="http://schemas.microsoft.com/office/drawing/2014/main" id="{83C6872A-6758-4472-9471-AACAD4F90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sp>
        <p:nvSpPr>
          <p:cNvPr id="7" name="عنصر نائب لرقم الشريحة 5">
            <a:extLst>
              <a:ext uri="{FF2B5EF4-FFF2-40B4-BE49-F238E27FC236}">
                <a16:creationId xmlns:a16="http://schemas.microsoft.com/office/drawing/2014/main" id="{6C00C8C2-8C88-4EE8-8F49-E2D03D04E60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defRPr/>
            </a:pPr>
            <a:fld id="{424D25EF-9502-084C-AE9A-054DF3B00308}" type="slidenum">
              <a:rPr lang="en-US" sz="1100" smtClean="0">
                <a:solidFill>
                  <a:srgbClr val="000000"/>
                </a:solidFill>
                <a:latin typeface="Sakkal Majalla"/>
                <a:cs typeface="Arial" charset="0"/>
              </a:rPr>
              <a:pPr algn="r" defTabSz="457200">
                <a:defRPr/>
              </a:pPr>
              <a:t>6</a:t>
            </a:fld>
            <a:endParaRPr lang="en-US" dirty="0">
              <a:solidFill>
                <a:srgbClr val="000000"/>
              </a:solidFill>
              <a:latin typeface="Sakkal Majall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1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58">
            <a:extLst>
              <a:ext uri="{FF2B5EF4-FFF2-40B4-BE49-F238E27FC236}">
                <a16:creationId xmlns:a16="http://schemas.microsoft.com/office/drawing/2014/main" id="{96372765-3C60-4B21-AE1B-0C7435C8287F}"/>
              </a:ext>
            </a:extLst>
          </p:cNvPr>
          <p:cNvSpPr txBox="1"/>
          <p:nvPr/>
        </p:nvSpPr>
        <p:spPr>
          <a:xfrm>
            <a:off x="5824067" y="1817111"/>
            <a:ext cx="6261916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Filtering Model</a:t>
            </a:r>
          </a:p>
        </p:txBody>
      </p:sp>
      <p:sp>
        <p:nvSpPr>
          <p:cNvPr id="11" name="Rettangolo arrotondato 59">
            <a:extLst>
              <a:ext uri="{FF2B5EF4-FFF2-40B4-BE49-F238E27FC236}">
                <a16:creationId xmlns:a16="http://schemas.microsoft.com/office/drawing/2014/main" id="{42D46B2E-C896-46A2-9420-BA6878D02DBC}"/>
              </a:ext>
            </a:extLst>
          </p:cNvPr>
          <p:cNvSpPr/>
          <p:nvPr/>
        </p:nvSpPr>
        <p:spPr>
          <a:xfrm>
            <a:off x="119270" y="172278"/>
            <a:ext cx="11941493" cy="6493565"/>
          </a:xfrm>
          <a:prstGeom prst="roundRect">
            <a:avLst/>
          </a:prstGeom>
          <a:noFill/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5004F-2A5F-49BA-9747-3BB81FB49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3" y="831818"/>
            <a:ext cx="5194364" cy="51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D531E-CD17-421A-9C09-31D03AC3A2A4}"/>
              </a:ext>
            </a:extLst>
          </p:cNvPr>
          <p:cNvSpPr txBox="1"/>
          <p:nvPr/>
        </p:nvSpPr>
        <p:spPr>
          <a:xfrm>
            <a:off x="1143000" y="1040774"/>
            <a:ext cx="737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gradFill>
                  <a:gsLst>
                    <a:gs pos="0">
                      <a:srgbClr val="62BB46"/>
                    </a:gs>
                    <a:gs pos="50000">
                      <a:srgbClr val="00AEE6"/>
                    </a:gs>
                    <a:gs pos="100000">
                      <a:srgbClr val="4B3E98"/>
                    </a:gs>
                  </a:gsLst>
                  <a:lin ang="0" scaled="1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Filtering model</a:t>
            </a:r>
            <a:endParaRPr lang="en-US" sz="4000" b="1" dirty="0">
              <a:gradFill>
                <a:gsLst>
                  <a:gs pos="0">
                    <a:srgbClr val="62BB46"/>
                  </a:gs>
                  <a:gs pos="50000">
                    <a:srgbClr val="00AEE6"/>
                  </a:gs>
                  <a:gs pos="100000">
                    <a:srgbClr val="4B3E98"/>
                  </a:gs>
                </a:gsLst>
                <a:lin ang="0" scaled="1"/>
              </a:gra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7763956-4267-49DA-AC12-1CD143F90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29" y="288219"/>
            <a:ext cx="2101408" cy="601284"/>
          </a:xfrm>
          <a:prstGeom prst="rect">
            <a:avLst/>
          </a:prstGeom>
        </p:spPr>
      </p:pic>
      <p:grpSp>
        <p:nvGrpSpPr>
          <p:cNvPr id="8" name="Gruppo 52">
            <a:extLst>
              <a:ext uri="{FF2B5EF4-FFF2-40B4-BE49-F238E27FC236}">
                <a16:creationId xmlns:a16="http://schemas.microsoft.com/office/drawing/2014/main" id="{8C3C0513-92F5-46F4-B64B-BC5171B69A79}"/>
              </a:ext>
            </a:extLst>
          </p:cNvPr>
          <p:cNvGrpSpPr/>
          <p:nvPr/>
        </p:nvGrpSpPr>
        <p:grpSpPr>
          <a:xfrm>
            <a:off x="3964217" y="3629239"/>
            <a:ext cx="3281570" cy="1435681"/>
            <a:chOff x="932154" y="721133"/>
            <a:chExt cx="1753099" cy="937670"/>
          </a:xfrm>
        </p:grpSpPr>
        <p:sp>
          <p:nvSpPr>
            <p:cNvPr id="9" name="CasellaDiTesto 54">
              <a:extLst>
                <a:ext uri="{FF2B5EF4-FFF2-40B4-BE49-F238E27FC236}">
                  <a16:creationId xmlns:a16="http://schemas.microsoft.com/office/drawing/2014/main" id="{3A1DF3AB-508B-48DB-B3A9-29D88EA394A8}"/>
                </a:ext>
              </a:extLst>
            </p:cNvPr>
            <p:cNvSpPr txBox="1"/>
            <p:nvPr/>
          </p:nvSpPr>
          <p:spPr>
            <a:xfrm>
              <a:off x="1224761" y="1437687"/>
              <a:ext cx="1278106" cy="22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Bert classification model</a:t>
              </a:r>
            </a:p>
          </p:txBody>
        </p:sp>
        <p:sp>
          <p:nvSpPr>
            <p:cNvPr id="10" name="Rettangolo arrotondato 55">
              <a:extLst>
                <a:ext uri="{FF2B5EF4-FFF2-40B4-BE49-F238E27FC236}">
                  <a16:creationId xmlns:a16="http://schemas.microsoft.com/office/drawing/2014/main" id="{1997CE26-8A12-4177-A1BB-A4A091CD8111}"/>
                </a:ext>
              </a:extLst>
            </p:cNvPr>
            <p:cNvSpPr/>
            <p:nvPr/>
          </p:nvSpPr>
          <p:spPr>
            <a:xfrm>
              <a:off x="932154" y="721133"/>
              <a:ext cx="1753099" cy="923657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asellaDiTesto 54">
            <a:extLst>
              <a:ext uri="{FF2B5EF4-FFF2-40B4-BE49-F238E27FC236}">
                <a16:creationId xmlns:a16="http://schemas.microsoft.com/office/drawing/2014/main" id="{817B976A-D0DA-435D-BAD1-699E4299DEC3}"/>
              </a:ext>
            </a:extLst>
          </p:cNvPr>
          <p:cNvSpPr txBox="1"/>
          <p:nvPr/>
        </p:nvSpPr>
        <p:spPr>
          <a:xfrm>
            <a:off x="1186785" y="3459962"/>
            <a:ext cx="136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input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95AE6-2E2A-419E-86A5-B724DAD8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42" y="3896172"/>
            <a:ext cx="2562225" cy="942975"/>
          </a:xfrm>
          <a:prstGeom prst="rect">
            <a:avLst/>
          </a:prstGeom>
          <a:ln>
            <a:solidFill>
              <a:srgbClr val="4472C4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582F2EB-FF3D-435C-8BDF-D3431A9D0324}"/>
              </a:ext>
            </a:extLst>
          </p:cNvPr>
          <p:cNvGrpSpPr/>
          <p:nvPr/>
        </p:nvGrpSpPr>
        <p:grpSpPr>
          <a:xfrm>
            <a:off x="441882" y="1636461"/>
            <a:ext cx="10607118" cy="5032147"/>
            <a:chOff x="441882" y="1636461"/>
            <a:chExt cx="10607118" cy="50321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07849F-B3C1-41C0-8E66-11C3B03CD32E}"/>
                </a:ext>
              </a:extLst>
            </p:cNvPr>
            <p:cNvSpPr/>
            <p:nvPr/>
          </p:nvSpPr>
          <p:spPr>
            <a:xfrm>
              <a:off x="1143000" y="1636461"/>
              <a:ext cx="9906000" cy="5032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rgbClr val="00206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The most accurate deep learning model until now is The Arab-BERT model so we use it to classify data into 5 category [</a:t>
              </a:r>
              <a:r>
                <a:rPr lang="en-US" sz="2400" b="1" dirty="0">
                  <a:solidFill>
                    <a:srgbClr val="C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sport</a:t>
              </a:r>
              <a:r>
                <a:rPr lang="en-US" sz="2400" b="1" dirty="0">
                  <a:solidFill>
                    <a:srgbClr val="00206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,  </a:t>
              </a:r>
              <a:r>
                <a:rPr lang="en-US" sz="2400" b="1" dirty="0">
                  <a:solidFill>
                    <a:srgbClr val="C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religion</a:t>
              </a:r>
              <a:r>
                <a:rPr lang="en-US" sz="2400" b="1" dirty="0">
                  <a:solidFill>
                    <a:srgbClr val="00206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, </a:t>
              </a:r>
              <a:r>
                <a:rPr lang="en-US" sz="2400" b="1" dirty="0">
                  <a:solidFill>
                    <a:srgbClr val="C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politic</a:t>
              </a:r>
              <a:r>
                <a:rPr lang="en-US" sz="2400" b="1" dirty="0">
                  <a:solidFill>
                    <a:srgbClr val="00206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,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economy</a:t>
              </a:r>
              <a:r>
                <a:rPr lang="en-US" sz="2400" b="1" dirty="0">
                  <a:solidFill>
                    <a:srgbClr val="00206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]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00206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Than we going to take economy tweet only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>
                <a:lnSpc>
                  <a:spcPct val="150000"/>
                </a:lnSpc>
              </a:pPr>
              <a:endParaRPr lang="en-US" sz="2400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rgbClr val="C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Note : the accuracy of this model is good but we have to increase it by fine tuning the model with our data</a:t>
              </a:r>
            </a:p>
          </p:txBody>
        </p:sp>
        <p:pic>
          <p:nvPicPr>
            <p:cNvPr id="7" name="Picture 4" descr="Deep Learning Icon - Free PNG &amp; SVG 1701149 - Noun Project">
              <a:extLst>
                <a:ext uri="{FF2B5EF4-FFF2-40B4-BE49-F238E27FC236}">
                  <a16:creationId xmlns:a16="http://schemas.microsoft.com/office/drawing/2014/main" id="{906CD056-D683-439B-9410-671938828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78" y="3429000"/>
              <a:ext cx="1548848" cy="1548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290CCE-FBBC-4095-8F9D-9A6FBE13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882" y="3839679"/>
              <a:ext cx="2910098" cy="105596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12" name="Freccia in giù 78">
              <a:extLst>
                <a:ext uri="{FF2B5EF4-FFF2-40B4-BE49-F238E27FC236}">
                  <a16:creationId xmlns:a16="http://schemas.microsoft.com/office/drawing/2014/main" id="{C5A503DF-56F1-433A-83F9-036100142C42}"/>
                </a:ext>
              </a:extLst>
            </p:cNvPr>
            <p:cNvSpPr/>
            <p:nvPr/>
          </p:nvSpPr>
          <p:spPr>
            <a:xfrm rot="16200000">
              <a:off x="3563313" y="4208825"/>
              <a:ext cx="353845" cy="317671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ccia in giù 78">
              <a:extLst>
                <a:ext uri="{FF2B5EF4-FFF2-40B4-BE49-F238E27FC236}">
                  <a16:creationId xmlns:a16="http://schemas.microsoft.com/office/drawing/2014/main" id="{552DA462-4CBE-4FC3-B3F0-F7677D0CC6A1}"/>
                </a:ext>
              </a:extLst>
            </p:cNvPr>
            <p:cNvSpPr/>
            <p:nvPr/>
          </p:nvSpPr>
          <p:spPr>
            <a:xfrm rot="16200000">
              <a:off x="7385772" y="4204868"/>
              <a:ext cx="353845" cy="317671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asellaDiTesto 54">
            <a:extLst>
              <a:ext uri="{FF2B5EF4-FFF2-40B4-BE49-F238E27FC236}">
                <a16:creationId xmlns:a16="http://schemas.microsoft.com/office/drawing/2014/main" id="{D5F67D94-A83B-48D7-B786-DF750B5232B3}"/>
              </a:ext>
            </a:extLst>
          </p:cNvPr>
          <p:cNvSpPr txBox="1"/>
          <p:nvPr/>
        </p:nvSpPr>
        <p:spPr>
          <a:xfrm>
            <a:off x="8573119" y="3453649"/>
            <a:ext cx="136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output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B5468-A777-4D72-B38F-211058497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2" y="320376"/>
            <a:ext cx="866619" cy="866619"/>
          </a:xfrm>
          <a:prstGeom prst="rect">
            <a:avLst/>
          </a:prstGeom>
        </p:spPr>
      </p:pic>
      <p:sp>
        <p:nvSpPr>
          <p:cNvPr id="17" name="عنصر نائب لرقم الشريحة 5">
            <a:extLst>
              <a:ext uri="{FF2B5EF4-FFF2-40B4-BE49-F238E27FC236}">
                <a16:creationId xmlns:a16="http://schemas.microsoft.com/office/drawing/2014/main" id="{CFD53116-8144-452E-A309-1DF38145BC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defRPr/>
            </a:pPr>
            <a:fld id="{424D25EF-9502-084C-AE9A-054DF3B00308}" type="slidenum">
              <a:rPr lang="en-US" sz="1100" smtClean="0">
                <a:solidFill>
                  <a:srgbClr val="000000"/>
                </a:solidFill>
                <a:latin typeface="Sakkal Majalla"/>
                <a:cs typeface="Arial" charset="0"/>
              </a:rPr>
              <a:pPr algn="r" defTabSz="457200">
                <a:defRPr/>
              </a:pPr>
              <a:t>8</a:t>
            </a:fld>
            <a:endParaRPr lang="en-US" dirty="0">
              <a:solidFill>
                <a:srgbClr val="000000"/>
              </a:solidFill>
              <a:latin typeface="Sakkal Majall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79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0">
            <a:extLst>
              <a:ext uri="{FF2B5EF4-FFF2-40B4-BE49-F238E27FC236}">
                <a16:creationId xmlns:a16="http://schemas.microsoft.com/office/drawing/2014/main" id="{79073495-7419-453A-BA8F-3B6D14F288C3}"/>
              </a:ext>
            </a:extLst>
          </p:cNvPr>
          <p:cNvGrpSpPr/>
          <p:nvPr/>
        </p:nvGrpSpPr>
        <p:grpSpPr>
          <a:xfrm>
            <a:off x="96982" y="263236"/>
            <a:ext cx="13577456" cy="6470073"/>
            <a:chOff x="631630" y="3810174"/>
            <a:chExt cx="2020282" cy="1143900"/>
          </a:xfrm>
        </p:grpSpPr>
        <p:sp>
          <p:nvSpPr>
            <p:cNvPr id="9" name="CasellaDiTesto 62">
              <a:extLst>
                <a:ext uri="{FF2B5EF4-FFF2-40B4-BE49-F238E27FC236}">
                  <a16:creationId xmlns:a16="http://schemas.microsoft.com/office/drawing/2014/main" id="{DDB9B090-A031-454F-83B2-E362D36038E3}"/>
                </a:ext>
              </a:extLst>
            </p:cNvPr>
            <p:cNvSpPr txBox="1"/>
            <p:nvPr/>
          </p:nvSpPr>
          <p:spPr>
            <a:xfrm>
              <a:off x="695945" y="4580664"/>
              <a:ext cx="1955967" cy="255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Sentiment classification</a:t>
              </a:r>
            </a:p>
          </p:txBody>
        </p:sp>
        <p:sp>
          <p:nvSpPr>
            <p:cNvPr id="11" name="Rettangolo arrotondato 63">
              <a:extLst>
                <a:ext uri="{FF2B5EF4-FFF2-40B4-BE49-F238E27FC236}">
                  <a16:creationId xmlns:a16="http://schemas.microsoft.com/office/drawing/2014/main" id="{6B88391E-39D7-4635-89E6-A1C83A32375F}"/>
                </a:ext>
              </a:extLst>
            </p:cNvPr>
            <p:cNvSpPr/>
            <p:nvPr/>
          </p:nvSpPr>
          <p:spPr>
            <a:xfrm>
              <a:off x="631630" y="3810174"/>
              <a:ext cx="1780123" cy="1143900"/>
            </a:xfrm>
            <a:prstGeom prst="roundRect">
              <a:avLst/>
            </a:prstGeom>
            <a:noFill/>
            <a:ln w="15875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66D9693-B03C-4FC7-BB1C-166EB328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72" y="413326"/>
            <a:ext cx="6695209" cy="44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101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HZ4UUQYFQx5B_YGqsAQp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335B74"/>
      </a:accent1>
      <a:accent2>
        <a:srgbClr val="2683C6"/>
      </a:accent2>
      <a:accent3>
        <a:srgbClr val="1CADE4"/>
      </a:accent3>
      <a:accent4>
        <a:srgbClr val="27CED7"/>
      </a:accent4>
      <a:accent5>
        <a:srgbClr val="42BA97"/>
      </a:accent5>
      <a:accent6>
        <a:srgbClr val="3E885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5B74"/>
        </a:accent1>
        <a:accent2>
          <a:srgbClr val="2683C6"/>
        </a:accent2>
        <a:accent3>
          <a:srgbClr val="1CADE4"/>
        </a:accent3>
        <a:accent4>
          <a:srgbClr val="27CED7"/>
        </a:accent4>
        <a:accent5>
          <a:srgbClr val="42BA97"/>
        </a:accent5>
        <a:accent6>
          <a:srgbClr val="3E8853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Custom Color6">
      <a:srgbClr val="62A39F"/>
    </a:custClr>
    <a:custClr name="Custom Color7">
      <a:srgbClr val="3B4FA0"/>
    </a:custClr>
  </a:custClrLst>
  <a:extLst>
    <a:ext uri="{05A4C25C-085E-4340-85A3-A5531E510DB2}">
      <thm15:themeFamily xmlns:thm15="http://schemas.microsoft.com/office/thememl/2012/main" name="RY1257_OFF_v1.potx" id="{6AAC77DB-A090-4469-B2CB-30530F3DA622}" vid="{0D6E41AC-CFC9-4008-90AB-B01C5A318D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644</Words>
  <Application>Microsoft Office PowerPoint</Application>
  <PresentationFormat>Widescreen</PresentationFormat>
  <Paragraphs>132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Sakkal Majalla</vt:lpstr>
      <vt:lpstr>Segoe UI</vt:lpstr>
      <vt:lpstr>Wingdings</vt:lpstr>
      <vt:lpstr>Office Theme</vt:lpstr>
      <vt:lpstr>White</vt:lpstr>
      <vt:lpstr>think-cell Slide</vt:lpstr>
      <vt:lpstr>Worksheet</vt:lpstr>
      <vt:lpstr>SOCIAL MOOD ON ECONOMY IDEX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and Calculation of the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Field Operations</dc:title>
  <dc:creator>باسل القحطاني - Basel Alqahtani</dc:creator>
  <cp:lastModifiedBy>abdullah alqahtani</cp:lastModifiedBy>
  <cp:revision>39</cp:revision>
  <dcterms:created xsi:type="dcterms:W3CDTF">2022-08-04T10:50:17Z</dcterms:created>
  <dcterms:modified xsi:type="dcterms:W3CDTF">2022-10-05T08:04:05Z</dcterms:modified>
</cp:coreProperties>
</file>